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49"/>
  </p:notesMasterIdLst>
  <p:handoutMasterIdLst>
    <p:handoutMasterId r:id="rId50"/>
  </p:handoutMasterIdLst>
  <p:sldIdLst>
    <p:sldId id="481" r:id="rId2"/>
    <p:sldId id="482" r:id="rId3"/>
    <p:sldId id="579" r:id="rId4"/>
    <p:sldId id="483" r:id="rId5"/>
    <p:sldId id="568" r:id="rId6"/>
    <p:sldId id="532" r:id="rId7"/>
    <p:sldId id="539" r:id="rId8"/>
    <p:sldId id="540" r:id="rId9"/>
    <p:sldId id="575" r:id="rId10"/>
    <p:sldId id="535" r:id="rId11"/>
    <p:sldId id="573" r:id="rId12"/>
    <p:sldId id="576" r:id="rId13"/>
    <p:sldId id="490" r:id="rId14"/>
    <p:sldId id="563" r:id="rId15"/>
    <p:sldId id="574" r:id="rId16"/>
    <p:sldId id="536" r:id="rId17"/>
    <p:sldId id="544" r:id="rId18"/>
    <p:sldId id="545" r:id="rId19"/>
    <p:sldId id="548" r:id="rId20"/>
    <p:sldId id="546" r:id="rId21"/>
    <p:sldId id="549" r:id="rId22"/>
    <p:sldId id="577" r:id="rId23"/>
    <p:sldId id="559" r:id="rId24"/>
    <p:sldId id="560" r:id="rId25"/>
    <p:sldId id="561" r:id="rId26"/>
    <p:sldId id="562" r:id="rId27"/>
    <p:sldId id="569" r:id="rId28"/>
    <p:sldId id="537" r:id="rId29"/>
    <p:sldId id="547" r:id="rId30"/>
    <p:sldId id="571" r:id="rId31"/>
    <p:sldId id="543" r:id="rId32"/>
    <p:sldId id="552" r:id="rId33"/>
    <p:sldId id="550" r:id="rId34"/>
    <p:sldId id="565" r:id="rId35"/>
    <p:sldId id="566" r:id="rId36"/>
    <p:sldId id="567" r:id="rId37"/>
    <p:sldId id="564" r:id="rId38"/>
    <p:sldId id="572" r:id="rId39"/>
    <p:sldId id="541" r:id="rId40"/>
    <p:sldId id="542" r:id="rId41"/>
    <p:sldId id="538" r:id="rId42"/>
    <p:sldId id="551" r:id="rId43"/>
    <p:sldId id="570" r:id="rId44"/>
    <p:sldId id="578" r:id="rId45"/>
    <p:sldId id="553" r:id="rId46"/>
    <p:sldId id="556" r:id="rId47"/>
    <p:sldId id="554" r:id="rId48"/>
  </p:sldIdLst>
  <p:sldSz cx="9144000" cy="6858000" type="screen4x3"/>
  <p:notesSz cx="6858000" cy="91805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00"/>
    <a:srgbClr val="33CC33"/>
    <a:srgbClr val="BEBA00"/>
    <a:srgbClr val="B0AC00"/>
    <a:srgbClr val="CCCC00"/>
    <a:srgbClr val="99CC0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5320" autoAdjust="0"/>
  </p:normalViewPr>
  <p:slideViewPr>
    <p:cSldViewPr>
      <p:cViewPr varScale="1">
        <p:scale>
          <a:sx n="104" d="100"/>
          <a:sy n="104" d="100"/>
        </p:scale>
        <p:origin x="18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fld id="{4B3BE12F-AD8B-3447-B0BD-71A0D7EBD43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16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5063" y="688975"/>
            <a:ext cx="4589462" cy="3441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60863"/>
            <a:ext cx="5029200" cy="413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fld id="{5520E431-4027-2C43-97FE-F27E89CDF80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255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BDE62D-78E3-1641-95B0-E17D77400C30}" type="slidenum">
              <a:rPr lang="en-US"/>
              <a:pPr/>
              <a:t>1</a:t>
            </a:fld>
            <a:endParaRPr lang="en-US"/>
          </a:p>
        </p:txBody>
      </p:sp>
      <p:sp>
        <p:nvSpPr>
          <p:cNvPr id="36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TODO</a:t>
            </a:r>
          </a:p>
          <a:p>
            <a:endParaRPr lang="en-US"/>
          </a:p>
          <a:p>
            <a:r>
              <a:rPr lang="en-US"/>
              <a:t>Why search versus other techniques?  Reread Bill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ACDC and Koche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ICSM01 papers.</a:t>
            </a:r>
          </a:p>
          <a:p>
            <a:endParaRPr lang="en-US"/>
          </a:p>
          <a:p>
            <a:r>
              <a:rPr lang="en-US"/>
              <a:t>Thinking Point 1:  Goal is to propose an abstract representation of source code.  There is no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correct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answer.  Use multiple views – each view provides additional insight into the overall architecture.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4100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101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4102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2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3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4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5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6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7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8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9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0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1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2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3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4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5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6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7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8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9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0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1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2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3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4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5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6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7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8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9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0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1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2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3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4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5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6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7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8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9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0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1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2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153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54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4155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6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7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8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59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4160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1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2" name="Arc 66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163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164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165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4166" name="Rectangle 7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167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881DA18-5B82-2640-A9A3-78686722FF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118711D-4B6D-8541-9F65-7938472AC3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0966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94FE42-7603-1F49-BC4F-DD22FDF0AA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646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42D1306-8F06-4E4B-A624-820652773D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7038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4154202-9794-E244-BE3F-E1E2AB1962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9191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D458479-3CAA-0642-93EA-6396E52B47F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850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9657BF6-F070-264A-9BB9-9B4637A7402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5512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7E51478-B226-9A4A-B679-994286E4D61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3084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38949EC-639B-EB45-B933-87F3C2F265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5890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A8FEB24-C2ED-394C-A4BA-DDDAFEFFA0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0340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CBEA14-E49B-FD49-B8ED-07F0CB4C25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826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5" name="Group 1027"/>
          <p:cNvGrpSpPr>
            <a:grpSpLocks/>
          </p:cNvGrpSpPr>
          <p:nvPr userDrawn="1"/>
        </p:nvGrpSpPr>
        <p:grpSpPr bwMode="auto">
          <a:xfrm>
            <a:off x="21771" y="0"/>
            <a:ext cx="9144000" cy="6858000"/>
            <a:chOff x="0" y="0"/>
            <a:chExt cx="5760" cy="4320"/>
          </a:xfrm>
        </p:grpSpPr>
        <p:grpSp>
          <p:nvGrpSpPr>
            <p:cNvPr id="3076" name="Group 1028"/>
            <p:cNvGrpSpPr>
              <a:grpSpLocks/>
            </p:cNvGrpSpPr>
            <p:nvPr/>
          </p:nvGrpSpPr>
          <p:grpSpPr bwMode="auto">
            <a:xfrm>
              <a:off x="0" y="192"/>
              <a:ext cx="5760" cy="4032"/>
              <a:chOff x="0" y="192"/>
              <a:chExt cx="5760" cy="4032"/>
            </a:xfrm>
          </p:grpSpPr>
          <p:sp>
            <p:nvSpPr>
              <p:cNvPr id="3077" name="Line 1029"/>
              <p:cNvSpPr>
                <a:spLocks noChangeShapeType="1"/>
              </p:cNvSpPr>
              <p:nvPr/>
            </p:nvSpPr>
            <p:spPr bwMode="white">
              <a:xfrm>
                <a:off x="0" y="19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8" name="Line 1030"/>
              <p:cNvSpPr>
                <a:spLocks noChangeShapeType="1"/>
              </p:cNvSpPr>
              <p:nvPr/>
            </p:nvSpPr>
            <p:spPr bwMode="white">
              <a:xfrm>
                <a:off x="0" y="38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9" name="Line 1031"/>
              <p:cNvSpPr>
                <a:spLocks noChangeShapeType="1"/>
              </p:cNvSpPr>
              <p:nvPr/>
            </p:nvSpPr>
            <p:spPr bwMode="white">
              <a:xfrm>
                <a:off x="0" y="57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0" name="Line 1032"/>
              <p:cNvSpPr>
                <a:spLocks noChangeShapeType="1"/>
              </p:cNvSpPr>
              <p:nvPr/>
            </p:nvSpPr>
            <p:spPr bwMode="white">
              <a:xfrm>
                <a:off x="0" y="76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1" name="Line 1033"/>
              <p:cNvSpPr>
                <a:spLocks noChangeShapeType="1"/>
              </p:cNvSpPr>
              <p:nvPr/>
            </p:nvSpPr>
            <p:spPr bwMode="white">
              <a:xfrm>
                <a:off x="0" y="96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2" name="Line 1034"/>
              <p:cNvSpPr>
                <a:spLocks noChangeShapeType="1"/>
              </p:cNvSpPr>
              <p:nvPr/>
            </p:nvSpPr>
            <p:spPr bwMode="white">
              <a:xfrm>
                <a:off x="0" y="115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3" name="Line 1035"/>
              <p:cNvSpPr>
                <a:spLocks noChangeShapeType="1"/>
              </p:cNvSpPr>
              <p:nvPr/>
            </p:nvSpPr>
            <p:spPr bwMode="white">
              <a:xfrm>
                <a:off x="0" y="134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4" name="Line 1036"/>
              <p:cNvSpPr>
                <a:spLocks noChangeShapeType="1"/>
              </p:cNvSpPr>
              <p:nvPr/>
            </p:nvSpPr>
            <p:spPr bwMode="white">
              <a:xfrm>
                <a:off x="0" y="153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5" name="Line 1037"/>
              <p:cNvSpPr>
                <a:spLocks noChangeShapeType="1"/>
              </p:cNvSpPr>
              <p:nvPr/>
            </p:nvSpPr>
            <p:spPr bwMode="white">
              <a:xfrm>
                <a:off x="0" y="172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6" name="Line 1038"/>
              <p:cNvSpPr>
                <a:spLocks noChangeShapeType="1"/>
              </p:cNvSpPr>
              <p:nvPr/>
            </p:nvSpPr>
            <p:spPr bwMode="white">
              <a:xfrm>
                <a:off x="0" y="192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7" name="Line 1039"/>
              <p:cNvSpPr>
                <a:spLocks noChangeShapeType="1"/>
              </p:cNvSpPr>
              <p:nvPr/>
            </p:nvSpPr>
            <p:spPr bwMode="white">
              <a:xfrm>
                <a:off x="0" y="211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8" name="Line 1040"/>
              <p:cNvSpPr>
                <a:spLocks noChangeShapeType="1"/>
              </p:cNvSpPr>
              <p:nvPr/>
            </p:nvSpPr>
            <p:spPr bwMode="white">
              <a:xfrm>
                <a:off x="0" y="230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9" name="Line 1041"/>
              <p:cNvSpPr>
                <a:spLocks noChangeShapeType="1"/>
              </p:cNvSpPr>
              <p:nvPr/>
            </p:nvSpPr>
            <p:spPr bwMode="white">
              <a:xfrm>
                <a:off x="0" y="249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0" name="Line 1042"/>
              <p:cNvSpPr>
                <a:spLocks noChangeShapeType="1"/>
              </p:cNvSpPr>
              <p:nvPr/>
            </p:nvSpPr>
            <p:spPr bwMode="white">
              <a:xfrm>
                <a:off x="0" y="268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1" name="Line 1043"/>
              <p:cNvSpPr>
                <a:spLocks noChangeShapeType="1"/>
              </p:cNvSpPr>
              <p:nvPr/>
            </p:nvSpPr>
            <p:spPr bwMode="white">
              <a:xfrm>
                <a:off x="0" y="288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2" name="Line 1044"/>
              <p:cNvSpPr>
                <a:spLocks noChangeShapeType="1"/>
              </p:cNvSpPr>
              <p:nvPr/>
            </p:nvSpPr>
            <p:spPr bwMode="white">
              <a:xfrm>
                <a:off x="0" y="307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3" name="Line 1045"/>
              <p:cNvSpPr>
                <a:spLocks noChangeShapeType="1"/>
              </p:cNvSpPr>
              <p:nvPr/>
            </p:nvSpPr>
            <p:spPr bwMode="white">
              <a:xfrm>
                <a:off x="0" y="326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4" name="Line 1046"/>
              <p:cNvSpPr>
                <a:spLocks noChangeShapeType="1"/>
              </p:cNvSpPr>
              <p:nvPr/>
            </p:nvSpPr>
            <p:spPr bwMode="white">
              <a:xfrm>
                <a:off x="0" y="345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5" name="Line 1047"/>
              <p:cNvSpPr>
                <a:spLocks noChangeShapeType="1"/>
              </p:cNvSpPr>
              <p:nvPr/>
            </p:nvSpPr>
            <p:spPr bwMode="white">
              <a:xfrm>
                <a:off x="0" y="364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6" name="Line 1048"/>
              <p:cNvSpPr>
                <a:spLocks noChangeShapeType="1"/>
              </p:cNvSpPr>
              <p:nvPr/>
            </p:nvSpPr>
            <p:spPr bwMode="white">
              <a:xfrm>
                <a:off x="0" y="384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7" name="Line 1049"/>
              <p:cNvSpPr>
                <a:spLocks noChangeShapeType="1"/>
              </p:cNvSpPr>
              <p:nvPr/>
            </p:nvSpPr>
            <p:spPr bwMode="white">
              <a:xfrm>
                <a:off x="0" y="403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8" name="Line 1050"/>
              <p:cNvSpPr>
                <a:spLocks noChangeShapeType="1"/>
              </p:cNvSpPr>
              <p:nvPr/>
            </p:nvSpPr>
            <p:spPr bwMode="white">
              <a:xfrm>
                <a:off x="0" y="422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99" name="Group 1051"/>
            <p:cNvGrpSpPr>
              <a:grpSpLocks/>
            </p:cNvGrpSpPr>
            <p:nvPr/>
          </p:nvGrpSpPr>
          <p:grpSpPr bwMode="auto">
            <a:xfrm>
              <a:off x="192" y="0"/>
              <a:ext cx="5376" cy="4320"/>
              <a:chOff x="192" y="0"/>
              <a:chExt cx="5376" cy="4320"/>
            </a:xfrm>
          </p:grpSpPr>
          <p:sp>
            <p:nvSpPr>
              <p:cNvPr id="3100" name="Line 1052"/>
              <p:cNvSpPr>
                <a:spLocks noChangeShapeType="1"/>
              </p:cNvSpPr>
              <p:nvPr/>
            </p:nvSpPr>
            <p:spPr bwMode="white">
              <a:xfrm>
                <a:off x="19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1" name="Line 1053"/>
              <p:cNvSpPr>
                <a:spLocks noChangeShapeType="1"/>
              </p:cNvSpPr>
              <p:nvPr/>
            </p:nvSpPr>
            <p:spPr bwMode="white">
              <a:xfrm>
                <a:off x="38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2" name="Line 1054"/>
              <p:cNvSpPr>
                <a:spLocks noChangeShapeType="1"/>
              </p:cNvSpPr>
              <p:nvPr/>
            </p:nvSpPr>
            <p:spPr bwMode="white">
              <a:xfrm>
                <a:off x="57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3" name="Line 1055"/>
              <p:cNvSpPr>
                <a:spLocks noChangeShapeType="1"/>
              </p:cNvSpPr>
              <p:nvPr/>
            </p:nvSpPr>
            <p:spPr bwMode="white">
              <a:xfrm>
                <a:off x="76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4" name="Line 1056"/>
              <p:cNvSpPr>
                <a:spLocks noChangeShapeType="1"/>
              </p:cNvSpPr>
              <p:nvPr/>
            </p:nvSpPr>
            <p:spPr bwMode="white">
              <a:xfrm>
                <a:off x="96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5" name="Line 1057"/>
              <p:cNvSpPr>
                <a:spLocks noChangeShapeType="1"/>
              </p:cNvSpPr>
              <p:nvPr/>
            </p:nvSpPr>
            <p:spPr bwMode="white">
              <a:xfrm>
                <a:off x="115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6" name="Line 1058"/>
              <p:cNvSpPr>
                <a:spLocks noChangeShapeType="1"/>
              </p:cNvSpPr>
              <p:nvPr/>
            </p:nvSpPr>
            <p:spPr bwMode="white">
              <a:xfrm>
                <a:off x="134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7" name="Line 1059"/>
              <p:cNvSpPr>
                <a:spLocks noChangeShapeType="1"/>
              </p:cNvSpPr>
              <p:nvPr/>
            </p:nvSpPr>
            <p:spPr bwMode="white">
              <a:xfrm>
                <a:off x="153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8" name="Line 1060"/>
              <p:cNvSpPr>
                <a:spLocks noChangeShapeType="1"/>
              </p:cNvSpPr>
              <p:nvPr/>
            </p:nvSpPr>
            <p:spPr bwMode="white">
              <a:xfrm>
                <a:off x="172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9" name="Line 1061"/>
              <p:cNvSpPr>
                <a:spLocks noChangeShapeType="1"/>
              </p:cNvSpPr>
              <p:nvPr/>
            </p:nvSpPr>
            <p:spPr bwMode="white">
              <a:xfrm>
                <a:off x="192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0" name="Line 1062"/>
              <p:cNvSpPr>
                <a:spLocks noChangeShapeType="1"/>
              </p:cNvSpPr>
              <p:nvPr/>
            </p:nvSpPr>
            <p:spPr bwMode="white">
              <a:xfrm>
                <a:off x="211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1" name="Line 1063"/>
              <p:cNvSpPr>
                <a:spLocks noChangeShapeType="1"/>
              </p:cNvSpPr>
              <p:nvPr/>
            </p:nvSpPr>
            <p:spPr bwMode="white">
              <a:xfrm>
                <a:off x="230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2" name="Line 1064"/>
              <p:cNvSpPr>
                <a:spLocks noChangeShapeType="1"/>
              </p:cNvSpPr>
              <p:nvPr/>
            </p:nvSpPr>
            <p:spPr bwMode="white">
              <a:xfrm>
                <a:off x="249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3" name="Line 1065"/>
              <p:cNvSpPr>
                <a:spLocks noChangeShapeType="1"/>
              </p:cNvSpPr>
              <p:nvPr/>
            </p:nvSpPr>
            <p:spPr bwMode="white">
              <a:xfrm>
                <a:off x="268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4" name="Line 1066"/>
              <p:cNvSpPr>
                <a:spLocks noChangeShapeType="1"/>
              </p:cNvSpPr>
              <p:nvPr/>
            </p:nvSpPr>
            <p:spPr bwMode="white">
              <a:xfrm>
                <a:off x="288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5" name="Line 1067"/>
              <p:cNvSpPr>
                <a:spLocks noChangeShapeType="1"/>
              </p:cNvSpPr>
              <p:nvPr/>
            </p:nvSpPr>
            <p:spPr bwMode="white">
              <a:xfrm>
                <a:off x="307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6" name="Line 1068"/>
              <p:cNvSpPr>
                <a:spLocks noChangeShapeType="1"/>
              </p:cNvSpPr>
              <p:nvPr/>
            </p:nvSpPr>
            <p:spPr bwMode="white">
              <a:xfrm>
                <a:off x="326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7" name="Line 1069"/>
              <p:cNvSpPr>
                <a:spLocks noChangeShapeType="1"/>
              </p:cNvSpPr>
              <p:nvPr/>
            </p:nvSpPr>
            <p:spPr bwMode="white">
              <a:xfrm>
                <a:off x="345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8" name="Line 1070"/>
              <p:cNvSpPr>
                <a:spLocks noChangeShapeType="1"/>
              </p:cNvSpPr>
              <p:nvPr/>
            </p:nvSpPr>
            <p:spPr bwMode="white">
              <a:xfrm>
                <a:off x="364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9" name="Line 1071"/>
              <p:cNvSpPr>
                <a:spLocks noChangeShapeType="1"/>
              </p:cNvSpPr>
              <p:nvPr/>
            </p:nvSpPr>
            <p:spPr bwMode="white">
              <a:xfrm>
                <a:off x="384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0" name="Line 1072"/>
              <p:cNvSpPr>
                <a:spLocks noChangeShapeType="1"/>
              </p:cNvSpPr>
              <p:nvPr/>
            </p:nvSpPr>
            <p:spPr bwMode="white">
              <a:xfrm>
                <a:off x="403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1" name="Line 1073"/>
              <p:cNvSpPr>
                <a:spLocks noChangeShapeType="1"/>
              </p:cNvSpPr>
              <p:nvPr/>
            </p:nvSpPr>
            <p:spPr bwMode="white">
              <a:xfrm>
                <a:off x="422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2" name="Line 1074"/>
              <p:cNvSpPr>
                <a:spLocks noChangeShapeType="1"/>
              </p:cNvSpPr>
              <p:nvPr/>
            </p:nvSpPr>
            <p:spPr bwMode="white">
              <a:xfrm>
                <a:off x="441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" name="Line 1075"/>
              <p:cNvSpPr>
                <a:spLocks noChangeShapeType="1"/>
              </p:cNvSpPr>
              <p:nvPr/>
            </p:nvSpPr>
            <p:spPr bwMode="white">
              <a:xfrm>
                <a:off x="460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4" name="Line 1076"/>
              <p:cNvSpPr>
                <a:spLocks noChangeShapeType="1"/>
              </p:cNvSpPr>
              <p:nvPr/>
            </p:nvSpPr>
            <p:spPr bwMode="white">
              <a:xfrm>
                <a:off x="480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5" name="Line 1077"/>
              <p:cNvSpPr>
                <a:spLocks noChangeShapeType="1"/>
              </p:cNvSpPr>
              <p:nvPr/>
            </p:nvSpPr>
            <p:spPr bwMode="white">
              <a:xfrm>
                <a:off x="499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6" name="Line 1078"/>
              <p:cNvSpPr>
                <a:spLocks noChangeShapeType="1"/>
              </p:cNvSpPr>
              <p:nvPr/>
            </p:nvSpPr>
            <p:spPr bwMode="white">
              <a:xfrm>
                <a:off x="518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7" name="Line 1079"/>
              <p:cNvSpPr>
                <a:spLocks noChangeShapeType="1"/>
              </p:cNvSpPr>
              <p:nvPr/>
            </p:nvSpPr>
            <p:spPr bwMode="white">
              <a:xfrm>
                <a:off x="537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8" name="Line 1080"/>
              <p:cNvSpPr>
                <a:spLocks noChangeShapeType="1"/>
              </p:cNvSpPr>
              <p:nvPr/>
            </p:nvSpPr>
            <p:spPr bwMode="white">
              <a:xfrm>
                <a:off x="556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135" name="Rectangle 1087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136" name="Rectangle 1088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38" name="Rectangle 109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3139" name="Rectangle 109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C348C6A-23C9-1C4C-B509-812AABCC93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charset="0"/>
        <a:buBlip>
          <a:blip r:embed="rId13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charset="0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charset="0"/>
        <a:buChar char="w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mitchell@cs.drexel.edu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scala-lang.org/overviews/core/futures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earnrxjs.io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reactivemanifesto.or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edg34@Drexel.edu" TargetMode="External"/><Relationship Id="rId2" Type="http://schemas.openxmlformats.org/officeDocument/2006/relationships/hyperlink" Target="https://github.com/ArchitectingSoftware/CS575-SoftwareDesig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rchitectingSoftware/CS575-SoftwareDesign/blob/master/SE-575-StartHere.md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aws.amazon.com/architectur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CD3AF27B-6A28-D74C-9BB7-452C900EC721}" type="slidenum">
              <a:rPr lang="en-US"/>
              <a:pPr/>
              <a:t>1</a:t>
            </a:fld>
            <a:endParaRPr lang="en-US"/>
          </a:p>
        </p:txBody>
      </p:sp>
      <p:sp>
        <p:nvSpPr>
          <p:cNvPr id="267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905000"/>
            <a:ext cx="7772400" cy="1143000"/>
          </a:xfrm>
        </p:spPr>
        <p:txBody>
          <a:bodyPr/>
          <a:lstStyle/>
          <a:p>
            <a:pPr algn="ctr"/>
            <a:r>
              <a:rPr lang="en-US" sz="2800" b="1" dirty="0">
                <a:latin typeface="Verdana" charset="0"/>
              </a:rPr>
              <a:t>CS 575:  Software Architecture &amp; Design</a:t>
            </a:r>
          </a:p>
        </p:txBody>
      </p:sp>
      <p:sp>
        <p:nvSpPr>
          <p:cNvPr id="2672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352800"/>
            <a:ext cx="7696200" cy="1143000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2400" i="1" dirty="0">
                <a:latin typeface="Verdana" charset="0"/>
              </a:rPr>
              <a:t>Course Overview</a:t>
            </a:r>
            <a:endParaRPr lang="en-US" sz="2400" dirty="0">
              <a:latin typeface="Verdana" charset="0"/>
            </a:endParaRPr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10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Course Deliverables - 2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447800"/>
            <a:ext cx="7734300" cy="473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Implantation of a non-trivial project showcasing a modern software architecture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You will implement and deploy a small system demonstrating some of the software architecture and design concepts covered in the class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This is not expected to be a large software development effort, but what you build should embrace some of the modern software design and/or architecture concepts that we covered in class: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err="1"/>
              <a:t>Poloyglot</a:t>
            </a:r>
            <a:r>
              <a:rPr lang="en-US" sz="1600" dirty="0"/>
              <a:t>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The use of functional programming languages – especially how they support cleaner design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The use of domain specific languages – how they change the approach to design and testing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Design and architecting for mobile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Designing and architecting for the cloud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Reactive systems, Resilience and/or Cloud Native Architectures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Modern use of web services in designing software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Use of cloud architectures</a:t>
            </a:r>
          </a:p>
          <a:p>
            <a:pPr marL="800100" lvl="1" indent="-342900">
              <a:buFont typeface="Arial"/>
              <a:buChar char="•"/>
            </a:pP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5968424"/>
            <a:ext cx="8305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You can work individually, or in groups.  Group projects are expected to be larger efforts.  More on this later.</a:t>
            </a:r>
          </a:p>
        </p:txBody>
      </p:sp>
    </p:spTree>
    <p:extLst>
      <p:ext uri="{BB962C8B-B14F-4D97-AF65-F5344CB8AC3E}">
        <p14:creationId xmlns:p14="http://schemas.microsoft.com/office/powerpoint/2010/main" val="322440092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11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Course Deliverables - 2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447800"/>
            <a:ext cx="773430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You can do any project that you want, if you cant think of an idea then the project will be to create a </a:t>
            </a:r>
            <a:r>
              <a:rPr lang="en-US" sz="1800" b="1" dirty="0" err="1"/>
              <a:t>blockchain</a:t>
            </a:r>
            <a:r>
              <a:rPr lang="en-US" sz="1800" b="1" dirty="0"/>
              <a:t> simulator</a:t>
            </a:r>
          </a:p>
          <a:p>
            <a:pPr marL="800100" lvl="1" indent="-342900">
              <a:buFont typeface="Arial"/>
              <a:buChar char="•"/>
            </a:pP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19300"/>
            <a:ext cx="52578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6443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12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Other Course Deliverables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447800"/>
            <a:ext cx="77343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Research Paper Summaries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Read a paper and address specific questions in the assignment in an online discussion forum. 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A74F7BDF-4BF3-334D-84DE-6707D26BB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541" y="2784782"/>
            <a:ext cx="77343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Feedback to the Speaker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Watch a video from an industry leader and provide him/her with virtual feedback incorporating some of the course concepts. </a:t>
            </a:r>
          </a:p>
        </p:txBody>
      </p:sp>
    </p:spTree>
    <p:extLst>
      <p:ext uri="{BB962C8B-B14F-4D97-AF65-F5344CB8AC3E}">
        <p14:creationId xmlns:p14="http://schemas.microsoft.com/office/powerpoint/2010/main" val="144689686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13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377077"/>
            <a:ext cx="3285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Reviewing the basics…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66800" y="1758077"/>
            <a:ext cx="75057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What is software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How does it relate to design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is the difference between an architecture style, an architecture pattern and a design pattern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are views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are important views when documenting or describing the architecture of a software system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Why do we need to do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Architecture and agile – can this be done, and if so, how?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7400" y="4419600"/>
            <a:ext cx="4681670" cy="179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14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7430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Breaking bad habits &amp; being exposed to new things…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66800" y="1905000"/>
            <a:ext cx="75057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Compare different programing and design models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OO, FP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Why do we have different models?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What's wrong with OO (specifically Java), and why the current reemergence of FP?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9332" y="4114800"/>
            <a:ext cx="8066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Throughout this course many examples will be provided</a:t>
            </a:r>
            <a:br>
              <a:rPr lang="en-US" dirty="0"/>
            </a:br>
            <a:r>
              <a:rPr lang="en-US" dirty="0"/>
              <a:t>using Scala, Kotlin, </a:t>
            </a:r>
            <a:r>
              <a:rPr lang="en-US" dirty="0" err="1"/>
              <a:t>GoLang</a:t>
            </a:r>
            <a:r>
              <a:rPr lang="en-US" dirty="0"/>
              <a:t> and modern JavaScript/Typescript to highlight polyglot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195156913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15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SOLID Model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143000" y="2061865"/>
            <a:ext cx="75057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Single responsibility principle: a class should have one, and only one, reason to change;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Open-closed principle: it should be possible to extend the behavior of a class without  modifying it;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err="1"/>
              <a:t>Liskov</a:t>
            </a:r>
            <a:r>
              <a:rPr lang="en-US" sz="1800" dirty="0"/>
              <a:t> Substitution principle: subclasses should be substitutable for their </a:t>
            </a:r>
            <a:r>
              <a:rPr lang="en-US" sz="1800" dirty="0" err="1"/>
              <a:t>superclasses</a:t>
            </a:r>
            <a:r>
              <a:rPr lang="en-US" sz="1800" dirty="0"/>
              <a:t>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Interface segregation principle: many small, client-specific interfaces are better than one general purpose interface;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Dependency inversion principle: high level modules should not depend on low level modules – both should depend on abstractions; abstractions should not depend upon the details.  Details should depend upon the abstractions.</a:t>
            </a:r>
          </a:p>
        </p:txBody>
      </p:sp>
    </p:spTree>
    <p:extLst>
      <p:ext uri="{BB962C8B-B14F-4D97-AF65-F5344CB8AC3E}">
        <p14:creationId xmlns:p14="http://schemas.microsoft.com/office/powerpoint/2010/main" val="151771767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16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31203"/>
            <a:ext cx="70632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DSL – Domain Specific Languages and the modern</a:t>
            </a:r>
            <a:br>
              <a:rPr lang="en-US" dirty="0"/>
            </a:br>
            <a:r>
              <a:rPr lang="en-US" dirty="0"/>
              <a:t>software design stack…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2367677"/>
            <a:ext cx="75057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What are DSLs and why are they helpful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Why are they used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How to they aid in testability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How do they layer into an overall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Internal versus External DSL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External: XML, </a:t>
            </a:r>
            <a:r>
              <a:rPr lang="en-US" sz="1800" dirty="0" err="1"/>
              <a:t>Lex</a:t>
            </a:r>
            <a:r>
              <a:rPr lang="en-US" sz="1800" dirty="0"/>
              <a:t>, Regular Expressions, YACC, SQL, …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Internal: </a:t>
            </a:r>
            <a:r>
              <a:rPr lang="en-US" sz="1800" dirty="0" err="1"/>
              <a:t>Scala</a:t>
            </a:r>
            <a:r>
              <a:rPr lang="en-US" sz="1800" dirty="0"/>
              <a:t>, Groovy, Ruby…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Internal DSLs are like libraries but they favor “natural” language of the domain versus the host syntax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 err="1"/>
              <a:t>Metaprogramming</a:t>
            </a:r>
            <a:r>
              <a:rPr lang="en-US" sz="1800" dirty="0"/>
              <a:t> in Groovy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 err="1"/>
              <a:t>Implicits</a:t>
            </a:r>
            <a:r>
              <a:rPr lang="en-US" sz="1800" dirty="0"/>
              <a:t> and other “sugar” in </a:t>
            </a:r>
            <a:r>
              <a:rPr lang="en-US" sz="1800" dirty="0" err="1"/>
              <a:t>Scala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470268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17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676400"/>
            <a:ext cx="5028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Designing and architecting for scale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28700" y="2139077"/>
            <a:ext cx="75057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Investigation into web architectures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What’s the problem with traditional web architectures that impact scalability?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Promoting stateless and distributing computing to the client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Functional programming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“Reactor” pattern and how it is implemented – </a:t>
            </a:r>
            <a:r>
              <a:rPr lang="en-US" sz="1800" dirty="0" err="1"/>
              <a:t>Node.js</a:t>
            </a:r>
            <a:r>
              <a:rPr lang="en-US" sz="1800" dirty="0"/>
              <a:t>, </a:t>
            </a:r>
            <a:r>
              <a:rPr lang="en-US" sz="1800" dirty="0" err="1"/>
              <a:t>Netty</a:t>
            </a:r>
            <a:endParaRPr lang="en-US" sz="1800" dirty="0"/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Making distributed computing easier – Actors, Future/Promise models, </a:t>
            </a:r>
            <a:r>
              <a:rPr lang="en-US" sz="1800"/>
              <a:t>coroutines, etc</a:t>
            </a:r>
            <a:r>
              <a:rPr lang="en-US" sz="1800" dirty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Reactive Programming Model and Frameworks</a:t>
            </a:r>
          </a:p>
        </p:txBody>
      </p:sp>
    </p:spTree>
    <p:extLst>
      <p:ext uri="{BB962C8B-B14F-4D97-AF65-F5344CB8AC3E}">
        <p14:creationId xmlns:p14="http://schemas.microsoft.com/office/powerpoint/2010/main" val="338756467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18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401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Web Architecture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4114800" y="2971800"/>
            <a:ext cx="1219200" cy="2362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41910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733800" y="2209800"/>
            <a:ext cx="3886200" cy="32004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Container (“Servlet”)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41910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41910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41910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4191000" y="43434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4191000" y="4648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6324600" y="2971800"/>
            <a:ext cx="1219200" cy="2286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64008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008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64008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4008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400800" y="43434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400800" y="4648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5400000">
            <a:off x="4705350" y="3905250"/>
            <a:ext cx="2400300" cy="381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Blocking Calls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4191000" y="4953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Thread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6400800" y="4953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1"/>
                </a:solidFill>
              </a:rPr>
              <a:t>Resource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2438400"/>
            <a:ext cx="22098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Requests are routed by a container to a thread.  The request lives on the thread (uses it) until all of its I/O requests are satisfied and a result is sent back to the caller.  Throughput is governed by the number of threads that are allocated to the container</a:t>
            </a:r>
          </a:p>
        </p:txBody>
      </p:sp>
    </p:spTree>
    <p:extLst>
      <p:ext uri="{BB962C8B-B14F-4D97-AF65-F5344CB8AC3E}">
        <p14:creationId xmlns:p14="http://schemas.microsoft.com/office/powerpoint/2010/main" val="131870352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19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3285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(Multi-)Reactor Pattern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219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295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17" name="Donut 16"/>
          <p:cNvSpPr/>
          <p:nvPr/>
        </p:nvSpPr>
        <p:spPr bwMode="auto">
          <a:xfrm>
            <a:off x="1295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1752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99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295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295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1295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743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819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2" name="Donut 31"/>
          <p:cNvSpPr/>
          <p:nvPr/>
        </p:nvSpPr>
        <p:spPr bwMode="auto">
          <a:xfrm>
            <a:off x="2819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3276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23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2819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2819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819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1066800" y="2209800"/>
            <a:ext cx="3124200" cy="2743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1219200" y="4495800"/>
            <a:ext cx="27432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90"/>
                </a:solidFill>
                <a:effectLst/>
                <a:latin typeface="Tahoma" charset="0"/>
                <a:ea typeface="ＭＳ Ｐゴシック" charset="0"/>
              </a:rPr>
              <a:t>Message Bus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4648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4724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47" name="Donut 46"/>
          <p:cNvSpPr/>
          <p:nvPr/>
        </p:nvSpPr>
        <p:spPr bwMode="auto">
          <a:xfrm>
            <a:off x="4724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8" name="Right Arrow 47"/>
          <p:cNvSpPr/>
          <p:nvPr/>
        </p:nvSpPr>
        <p:spPr bwMode="auto">
          <a:xfrm>
            <a:off x="5181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28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4724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4724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4724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6172200" y="2438400"/>
            <a:ext cx="1219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6248400" y="31242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57" name="Donut 56"/>
          <p:cNvSpPr/>
          <p:nvPr/>
        </p:nvSpPr>
        <p:spPr bwMode="auto">
          <a:xfrm>
            <a:off x="6248400" y="2514600"/>
            <a:ext cx="1066800" cy="457200"/>
          </a:xfrm>
          <a:prstGeom prst="donu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8" name="Right Arrow 57"/>
          <p:cNvSpPr/>
          <p:nvPr/>
        </p:nvSpPr>
        <p:spPr bwMode="auto">
          <a:xfrm>
            <a:off x="6705600" y="2795585"/>
            <a:ext cx="152400" cy="240507"/>
          </a:xfrm>
          <a:prstGeom prst="rightArrow">
            <a:avLst>
              <a:gd name="adj1" fmla="val 43056"/>
              <a:gd name="adj2" fmla="val 50000"/>
            </a:avLst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52383" y="2610645"/>
            <a:ext cx="899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Loop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6248400" y="34290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6248400" y="37338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6248400" y="4038600"/>
            <a:ext cx="1066800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Event Handler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4495800" y="2209800"/>
            <a:ext cx="3124200" cy="2743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4648200" y="4495800"/>
            <a:ext cx="27432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90"/>
                </a:solidFill>
                <a:effectLst/>
                <a:latin typeface="Tahoma" charset="0"/>
                <a:ea typeface="ＭＳ Ｐゴシック" charset="0"/>
              </a:rPr>
              <a:t>Message Bus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1219200" y="5029200"/>
            <a:ext cx="62484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90"/>
                </a:solidFill>
                <a:effectLst/>
                <a:latin typeface="Tahoma" charset="0"/>
                <a:ea typeface="ＭＳ Ｐゴシック" charset="0"/>
              </a:rPr>
              <a:t>Distributed Message Bus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600200"/>
            <a:ext cx="1384300" cy="414879"/>
          </a:xfrm>
          <a:prstGeom prst="rect">
            <a:avLst/>
          </a:prstGeom>
        </p:spPr>
      </p:pic>
      <p:pic>
        <p:nvPicPr>
          <p:cNvPr id="477184" name="Picture 4771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4600" y="1447800"/>
            <a:ext cx="1238447" cy="635000"/>
          </a:xfrm>
          <a:prstGeom prst="rect">
            <a:avLst/>
          </a:prstGeom>
        </p:spPr>
      </p:pic>
      <p:pic>
        <p:nvPicPr>
          <p:cNvPr id="477185" name="Picture 47718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1524000"/>
            <a:ext cx="1099113" cy="5461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81000" y="5357336"/>
            <a:ext cx="8001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 this model each server runs a small number of threads, each thread executes an event loop.  As requests come in they are assigned to an event handler.  The event handler provides a “callback” and gives up control while it is waiting for I/O from a resource</a:t>
            </a:r>
          </a:p>
        </p:txBody>
      </p:sp>
    </p:spTree>
    <p:extLst>
      <p:ext uri="{BB962C8B-B14F-4D97-AF65-F5344CB8AC3E}">
        <p14:creationId xmlns:p14="http://schemas.microsoft.com/office/powerpoint/2010/main" val="225302040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8E2B98-0DE2-444B-BFB2-63C60895E6AF}" type="slidenum">
              <a:rPr lang="en-US"/>
              <a:pPr/>
              <a:t>2</a:t>
            </a:fld>
            <a:endParaRPr lang="en-US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Instructor</a:t>
            </a:r>
          </a:p>
        </p:txBody>
      </p:sp>
      <p:sp>
        <p:nvSpPr>
          <p:cNvPr id="469003" name="Text Box 11"/>
          <p:cNvSpPr txBox="1">
            <a:spLocks noChangeArrowheads="1"/>
          </p:cNvSpPr>
          <p:nvPr/>
        </p:nvSpPr>
        <p:spPr bwMode="auto">
          <a:xfrm>
            <a:off x="1028701" y="1752600"/>
            <a:ext cx="7505700" cy="1754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Academic Background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B.S., M.S., and Ph.D. in Computer Science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M.E. in Computer and Telecommunication Engineering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Involved with CS Department Teaching, Research and Industry collaboration since 1997 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Ph.D. work was is Software Architecture Recovery 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028700" y="3581400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Industry Background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Distinguished Engineer, Chief Architect at Cigna (Business, Web, Mobile, SOA)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Founder of Integrated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SystemWare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mitche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200" y="381000"/>
            <a:ext cx="1587500" cy="1981200"/>
          </a:xfrm>
          <a:prstGeom prst="rect">
            <a:avLst/>
          </a:prstGeom>
        </p:spPr>
      </p:pic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1028700" y="4867870"/>
            <a:ext cx="75057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Contact Information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Email: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bsm23.drexel.edu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Office Hours: Generally before class, but by appointment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20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807820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Reactive applications and frameworks that support them</a:t>
            </a:r>
            <a:br>
              <a:rPr lang="en-US" dirty="0"/>
            </a:br>
            <a:r>
              <a:rPr lang="en-US" dirty="0"/>
              <a:t>are becoming popular for architecting high performance</a:t>
            </a:r>
            <a:br>
              <a:rPr lang="en-US" dirty="0"/>
            </a:br>
            <a:r>
              <a:rPr lang="en-US" dirty="0"/>
              <a:t>applications.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28700" y="2804279"/>
            <a:ext cx="7505700" cy="253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Resilient: The ability to recover and repair itself automatically in order to provide seamless business continuity.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Interactive: Rich, engaging, single page user interfaces that provide instant feedback based on user interactions and other stimuli.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Scalable: Can scale within and across nodes elastically to provide compute power on-demand when it’s needed.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1800" dirty="0"/>
              <a:t>Event-Driven: Enables parallel, asynchronous processing of messages or events with ease.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0601" y="5486400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in the </a:t>
            </a:r>
            <a:r>
              <a:rPr lang="en-US" dirty="0" err="1"/>
              <a:t>Typesafe</a:t>
            </a:r>
            <a:r>
              <a:rPr lang="en-US" dirty="0"/>
              <a:t> Stack, </a:t>
            </a:r>
            <a:r>
              <a:rPr lang="en-US" dirty="0" err="1"/>
              <a:t>Neflix</a:t>
            </a:r>
            <a:r>
              <a:rPr lang="en-US" dirty="0"/>
              <a:t> Architecture, Microsoft Extensions</a:t>
            </a:r>
          </a:p>
        </p:txBody>
      </p:sp>
    </p:spTree>
    <p:extLst>
      <p:ext uri="{BB962C8B-B14F-4D97-AF65-F5344CB8AC3E}">
        <p14:creationId xmlns:p14="http://schemas.microsoft.com/office/powerpoint/2010/main" val="9791938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21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Designing/ Architecting for Scale</a:t>
            </a:r>
          </a:p>
        </p:txBody>
      </p:sp>
      <p:sp>
        <p:nvSpPr>
          <p:cNvPr id="2" name="Rectangle 1"/>
          <p:cNvSpPr/>
          <p:nvPr/>
        </p:nvSpPr>
        <p:spPr>
          <a:xfrm>
            <a:off x="1219200" y="2286000"/>
            <a:ext cx="723900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accent4"/>
                </a:solidFill>
              </a:rPr>
              <a:t>val</a:t>
            </a:r>
            <a:r>
              <a:rPr lang="en-US" sz="1100" dirty="0">
                <a:solidFill>
                  <a:schemeClr val="accent4"/>
                </a:solidFill>
              </a:rPr>
              <a:t> f: Future[List[String]] = future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</a:t>
            </a:r>
            <a:r>
              <a:rPr lang="en-US" sz="1100" dirty="0" err="1">
                <a:solidFill>
                  <a:schemeClr val="accent4"/>
                </a:solidFill>
              </a:rPr>
              <a:t>session.getRecentPosts</a:t>
            </a:r>
            <a:endParaRPr lang="en-US" sz="1100" dirty="0">
              <a:solidFill>
                <a:schemeClr val="accent4"/>
              </a:solidFill>
            </a:endParaRP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f </a:t>
            </a:r>
            <a:r>
              <a:rPr lang="en-US" sz="1100" dirty="0" err="1">
                <a:solidFill>
                  <a:schemeClr val="accent4"/>
                </a:solidFill>
              </a:rPr>
              <a:t>onComplete</a:t>
            </a:r>
            <a:r>
              <a:rPr lang="en-US" sz="1100" dirty="0">
                <a:solidFill>
                  <a:schemeClr val="accent4"/>
                </a:solidFill>
              </a:rPr>
              <a:t>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Success(posts) =&gt; for (post &lt;- posts)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(post)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Failure(t) =&gt;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("An error has </a:t>
            </a:r>
            <a:r>
              <a:rPr lang="en-US" sz="1100" dirty="0" err="1">
                <a:solidFill>
                  <a:schemeClr val="accent4"/>
                </a:solidFill>
              </a:rPr>
              <a:t>occured</a:t>
            </a:r>
            <a:r>
              <a:rPr lang="en-US" sz="1100" dirty="0">
                <a:solidFill>
                  <a:schemeClr val="accent4"/>
                </a:solidFill>
              </a:rPr>
              <a:t>: " + </a:t>
            </a:r>
            <a:r>
              <a:rPr lang="en-US" sz="1100" dirty="0" err="1">
                <a:solidFill>
                  <a:schemeClr val="accent4"/>
                </a:solidFill>
              </a:rPr>
              <a:t>t.getMessage</a:t>
            </a:r>
            <a:r>
              <a:rPr lang="en-US" sz="1100" dirty="0">
                <a:solidFill>
                  <a:schemeClr val="accent4"/>
                </a:solidFill>
              </a:rPr>
              <a:t>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1219200" y="3639473"/>
            <a:ext cx="662940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accent4"/>
                </a:solidFill>
              </a:rPr>
              <a:t>val</a:t>
            </a:r>
            <a:r>
              <a:rPr lang="en-US" sz="1100" dirty="0">
                <a:solidFill>
                  <a:schemeClr val="accent4"/>
                </a:solidFill>
              </a:rPr>
              <a:t> f: Future[List[String]] = future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</a:t>
            </a:r>
            <a:r>
              <a:rPr lang="en-US" sz="1100" dirty="0" err="1">
                <a:solidFill>
                  <a:schemeClr val="accent4"/>
                </a:solidFill>
              </a:rPr>
              <a:t>session.getRecentPosts</a:t>
            </a:r>
            <a:endParaRPr lang="en-US" sz="1100" dirty="0">
              <a:solidFill>
                <a:schemeClr val="accent4"/>
              </a:solidFill>
            </a:endParaRP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f </a:t>
            </a:r>
            <a:r>
              <a:rPr lang="en-US" sz="1100" dirty="0" err="1">
                <a:solidFill>
                  <a:schemeClr val="accent4"/>
                </a:solidFill>
              </a:rPr>
              <a:t>onFailure</a:t>
            </a:r>
            <a:r>
              <a:rPr lang="en-US" sz="1100" dirty="0">
                <a:solidFill>
                  <a:schemeClr val="accent4"/>
                </a:solidFill>
              </a:rPr>
              <a:t>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t =&gt;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("An error has </a:t>
            </a:r>
            <a:r>
              <a:rPr lang="en-US" sz="1100" dirty="0" err="1">
                <a:solidFill>
                  <a:schemeClr val="accent4"/>
                </a:solidFill>
              </a:rPr>
              <a:t>occured</a:t>
            </a:r>
            <a:r>
              <a:rPr lang="en-US" sz="1100" dirty="0">
                <a:solidFill>
                  <a:schemeClr val="accent4"/>
                </a:solidFill>
              </a:rPr>
              <a:t>: " + </a:t>
            </a:r>
            <a:r>
              <a:rPr lang="en-US" sz="1100" dirty="0" err="1">
                <a:solidFill>
                  <a:schemeClr val="accent4"/>
                </a:solidFill>
              </a:rPr>
              <a:t>t.getMessage</a:t>
            </a:r>
            <a:r>
              <a:rPr lang="en-US" sz="1100" dirty="0">
                <a:solidFill>
                  <a:schemeClr val="accent4"/>
                </a:solidFill>
              </a:rPr>
              <a:t>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f </a:t>
            </a:r>
            <a:r>
              <a:rPr lang="en-US" sz="1100" dirty="0" err="1">
                <a:solidFill>
                  <a:schemeClr val="accent4"/>
                </a:solidFill>
              </a:rPr>
              <a:t>onSuccess</a:t>
            </a:r>
            <a:r>
              <a:rPr lang="en-US" sz="1100" dirty="0">
                <a:solidFill>
                  <a:schemeClr val="accent4"/>
                </a:solidFill>
              </a:rPr>
              <a:t> {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  case posts =&gt; for (post &lt;- posts) </a:t>
            </a:r>
            <a:r>
              <a:rPr lang="en-US" sz="1100" dirty="0" err="1">
                <a:solidFill>
                  <a:schemeClr val="accent4"/>
                </a:solidFill>
              </a:rPr>
              <a:t>println</a:t>
            </a:r>
            <a:r>
              <a:rPr lang="en-US" sz="1100" dirty="0">
                <a:solidFill>
                  <a:schemeClr val="accent4"/>
                </a:solidFill>
              </a:rPr>
              <a:t>(post)</a:t>
            </a:r>
          </a:p>
          <a:p>
            <a:r>
              <a:rPr lang="en-US" sz="1100" dirty="0">
                <a:solidFill>
                  <a:schemeClr val="accent4"/>
                </a:solidFill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5468273"/>
            <a:ext cx="6107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Lets take a look at: </a:t>
            </a:r>
            <a:r>
              <a:rPr lang="en-US" sz="1200" b="1" dirty="0">
                <a:hlinkClick r:id="rId2"/>
              </a:rPr>
              <a:t>http://docs.scala-lang.org/overviews/core/futures.html</a:t>
            </a:r>
            <a:r>
              <a:rPr lang="en-US" sz="1200" b="1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1524000"/>
            <a:ext cx="79201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Modern languages such as </a:t>
            </a:r>
            <a:r>
              <a:rPr lang="en-US" sz="1600" b="1" dirty="0" err="1"/>
              <a:t>scala</a:t>
            </a:r>
            <a:r>
              <a:rPr lang="en-US" sz="1600" b="1" dirty="0"/>
              <a:t> make implementing the asynchronous </a:t>
            </a:r>
            <a:br>
              <a:rPr lang="en-US" sz="1600" b="1" dirty="0"/>
            </a:br>
            <a:r>
              <a:rPr lang="en-US" sz="1600" b="1" dirty="0"/>
              <a:t>model easier by abstracting threads using an actor model and higher-order </a:t>
            </a:r>
            <a:br>
              <a:rPr lang="en-US" sz="1600" b="1" dirty="0"/>
            </a:br>
            <a:r>
              <a:rPr lang="en-US" sz="1600" b="1" dirty="0"/>
              <a:t>concepts such as futures.</a:t>
            </a:r>
          </a:p>
          <a:p>
            <a:endParaRPr lang="en-US" sz="1600" b="1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1295400" y="3639473"/>
            <a:ext cx="6553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684475" y="5722203"/>
            <a:ext cx="8383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We will also examine how these concepts fit into the </a:t>
            </a:r>
            <a:r>
              <a:rPr lang="en-US" sz="1600" b="1" dirty="0" err="1"/>
              <a:t>Javascript</a:t>
            </a:r>
            <a:r>
              <a:rPr lang="en-US" sz="1600" b="1" dirty="0"/>
              <a:t> promise model,</a:t>
            </a:r>
            <a:br>
              <a:rPr lang="en-US" sz="1600" b="1" dirty="0"/>
            </a:br>
            <a:r>
              <a:rPr lang="en-US" sz="1600" b="1" dirty="0"/>
              <a:t>Kotlin Coroutines, and Java 8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6229894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22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9512"/>
            <a:ext cx="8429601" cy="1143000"/>
          </a:xfrm>
        </p:spPr>
        <p:txBody>
          <a:bodyPr anchor="t" anchorCtr="0"/>
          <a:lstStyle/>
          <a:p>
            <a:r>
              <a:rPr lang="en-US" dirty="0"/>
              <a:t>Designing/ Architecting for Scale - Kotlin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618F0-670E-1342-9F19-5E4D3E62F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75" y="876300"/>
            <a:ext cx="5664200" cy="1838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5EC835-5AD9-1C4F-8C51-2AD89EF0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75" y="2712564"/>
            <a:ext cx="8760926" cy="2107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ADC6E-136A-CD45-859C-DB938BC4A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75" y="4820533"/>
            <a:ext cx="5937250" cy="1963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82E0CF-365C-9E43-8C8D-4F9EC28CE84E}"/>
              </a:ext>
            </a:extLst>
          </p:cNvPr>
          <p:cNvCxnSpPr/>
          <p:nvPr/>
        </p:nvCxnSpPr>
        <p:spPr bwMode="auto">
          <a:xfrm>
            <a:off x="278275" y="2712564"/>
            <a:ext cx="5664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D81768-0CD9-0A4F-8BA7-F4B35483A3A9}"/>
              </a:ext>
            </a:extLst>
          </p:cNvPr>
          <p:cNvCxnSpPr>
            <a:cxnSpLocks/>
          </p:cNvCxnSpPr>
          <p:nvPr/>
        </p:nvCxnSpPr>
        <p:spPr bwMode="auto">
          <a:xfrm>
            <a:off x="278275" y="4820533"/>
            <a:ext cx="59372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3579545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23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 Patterns for Scale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1524000"/>
            <a:ext cx="7949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We will also examine novel patterns that were created to support solutions</a:t>
            </a:r>
            <a:br>
              <a:rPr lang="en-US" sz="1600" b="1" dirty="0"/>
            </a:br>
            <a:r>
              <a:rPr lang="en-US" sz="1600" b="1" dirty="0"/>
              <a:t>that run at a very high throughput – one example is the LMAX Disruptor – </a:t>
            </a:r>
            <a:br>
              <a:rPr lang="en-US" sz="1600" b="1" dirty="0"/>
            </a:br>
            <a:r>
              <a:rPr lang="en-US" sz="1600" b="1" dirty="0"/>
              <a:t>designed to process 6 million orders per second on a single JVM</a:t>
            </a:r>
          </a:p>
          <a:p>
            <a:endParaRPr lang="en-US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90800"/>
            <a:ext cx="5132479" cy="2070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4475" y="4495800"/>
            <a:ext cx="848731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Use ring buffer data structure to enable contention-free thread sharing, the</a:t>
            </a:r>
            <a:br>
              <a:rPr lang="en-US" sz="1600" b="1" dirty="0"/>
            </a:br>
            <a:r>
              <a:rPr lang="en-US" sz="1600" b="1" dirty="0"/>
              <a:t>only thing that is shared is a single volatile variable to ensure that the CPU does</a:t>
            </a:r>
            <a:br>
              <a:rPr lang="en-US" sz="1600" b="1" dirty="0"/>
            </a:br>
            <a:r>
              <a:rPr lang="en-US" sz="1600" b="1" dirty="0"/>
              <a:t>not reorder instructions. </a:t>
            </a:r>
          </a:p>
          <a:p>
            <a:br>
              <a:rPr lang="en-US" sz="1600" b="1" dirty="0"/>
            </a:br>
            <a:r>
              <a:rPr lang="en-US" sz="1600" b="1" dirty="0"/>
              <a:t>Avoids issues with using queues and also addresses most concurrency solutions</a:t>
            </a:r>
            <a:br>
              <a:rPr lang="en-US" sz="1600" b="1" dirty="0"/>
            </a:br>
            <a:r>
              <a:rPr lang="en-US" sz="1600" b="1" dirty="0"/>
              <a:t>work with either mainly-full or mainly-empty queues – hard to get to a balanced</a:t>
            </a:r>
            <a:br>
              <a:rPr lang="en-US" sz="1600" b="1" dirty="0"/>
            </a:br>
            <a:r>
              <a:rPr lang="en-US" sz="1600" b="1" dirty="0"/>
              <a:t>producer/consumer steady state with events.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4912722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24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 Patterns for Scale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1524000"/>
            <a:ext cx="7439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Lets see how this all comes together by chaining disruptors to form an</a:t>
            </a:r>
            <a:br>
              <a:rPr lang="en-US" sz="1600" b="1" dirty="0"/>
            </a:br>
            <a:r>
              <a:rPr lang="en-US" sz="1600" b="1" dirty="0" err="1"/>
              <a:t>async</a:t>
            </a:r>
            <a:r>
              <a:rPr lang="en-US" sz="1600" b="1" dirty="0"/>
              <a:t> event pipeline (picture from </a:t>
            </a:r>
            <a:r>
              <a:rPr lang="en-US" sz="1600" b="1" dirty="0" err="1"/>
              <a:t>MartinFowler.com</a:t>
            </a:r>
            <a:r>
              <a:rPr lang="en-US" sz="1600" b="1" dirty="0"/>
              <a:t>)</a:t>
            </a:r>
          </a:p>
          <a:p>
            <a:endParaRPr lang="en-US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33600"/>
            <a:ext cx="4647529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3983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25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 Patterns – </a:t>
            </a:r>
            <a:br>
              <a:rPr lang="en-US" dirty="0"/>
            </a:br>
            <a:r>
              <a:rPr lang="en-US" dirty="0"/>
              <a:t>Reactive Patterns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652314"/>
              </p:ext>
            </p:extLst>
          </p:nvPr>
        </p:nvGraphicFramePr>
        <p:xfrm>
          <a:off x="1371600" y="2438400"/>
          <a:ext cx="6096000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Many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Synchronous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Try[T]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rier"/>
                          <a:cs typeface="Courier"/>
                        </a:rPr>
                        <a:t>Iterable</a:t>
                      </a:r>
                      <a:r>
                        <a:rPr lang="en-US" dirty="0">
                          <a:latin typeface="Courier"/>
                          <a:cs typeface="Courier"/>
                        </a:rPr>
                        <a:t>[T]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Asynchronous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Future[T]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Observable[T]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5800" y="4114800"/>
            <a:ext cx="775094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Considering the architecture of the hardware becomes important for</a:t>
            </a:r>
            <a:br>
              <a:rPr lang="en-US" sz="1600" b="1" dirty="0"/>
            </a:br>
            <a:r>
              <a:rPr lang="en-US" sz="1600" b="1" dirty="0"/>
              <a:t>designing systems that scale.  Goal is to make code non-blocking by</a:t>
            </a:r>
            <a:br>
              <a:rPr lang="en-US" sz="1600" b="1" dirty="0"/>
            </a:br>
            <a:r>
              <a:rPr lang="en-US" sz="1600" b="1" dirty="0"/>
              <a:t>using other modern constructs introduced as part of reactive extensions</a:t>
            </a:r>
            <a:br>
              <a:rPr lang="en-US" sz="1600" b="1" dirty="0"/>
            </a:br>
            <a:r>
              <a:rPr lang="en-US" sz="1600" b="1" dirty="0"/>
              <a:t>libraries.</a:t>
            </a:r>
          </a:p>
          <a:p>
            <a:endParaRPr lang="en-US" sz="1600" b="1" dirty="0"/>
          </a:p>
          <a:p>
            <a:r>
              <a:rPr lang="en-US" sz="1600" b="1" dirty="0"/>
              <a:t>Idea is to use fewer threads, take advantage of all cores, don</a:t>
            </a:r>
            <a:r>
              <a:rPr lang="fr-FR" sz="1600" b="1" dirty="0"/>
              <a:t>’</a:t>
            </a:r>
            <a:r>
              <a:rPr lang="en-US" sz="1600" b="1" dirty="0"/>
              <a:t>t block, and</a:t>
            </a:r>
            <a:br>
              <a:rPr lang="en-US" sz="1600" b="1" dirty="0"/>
            </a:br>
            <a:r>
              <a:rPr lang="en-US" sz="1600" b="1" dirty="0"/>
              <a:t>embrace </a:t>
            </a:r>
            <a:r>
              <a:rPr lang="en-US" sz="1600" b="1" dirty="0" err="1"/>
              <a:t>eventing</a:t>
            </a:r>
            <a:r>
              <a:rPr lang="en-US" sz="1600" b="1" dirty="0"/>
              <a:t> and streaming.</a:t>
            </a:r>
          </a:p>
          <a:p>
            <a:endParaRPr lang="en-US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D99EBF-36AB-114C-89EA-C0EF19FE0096}"/>
              </a:ext>
            </a:extLst>
          </p:cNvPr>
          <p:cNvSpPr txBox="1"/>
          <p:nvPr/>
        </p:nvSpPr>
        <p:spPr>
          <a:xfrm>
            <a:off x="2144044" y="6172200"/>
            <a:ext cx="4409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Nice demo here: </a:t>
            </a:r>
            <a:r>
              <a:rPr lang="en-US" sz="1800" dirty="0">
                <a:hlinkClick r:id="rId2"/>
              </a:rPr>
              <a:t>https://www.learnrxjs.io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7317576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26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Reactive Manifesto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343400"/>
            <a:ext cx="79567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See: </a:t>
            </a:r>
            <a:r>
              <a:rPr lang="en-US" sz="1600" b="1" dirty="0">
                <a:hlinkClick r:id="rId2"/>
              </a:rPr>
              <a:t>http://www.reactivemanifesto.org/</a:t>
            </a:r>
            <a:endParaRPr lang="en-US" sz="1600" b="1" dirty="0"/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Responsive – The system responds in a timely manner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Resilient – The system stays responsive in the face of failure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Elastic – The system stays responsive under varying workloads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Message Driven – The system relies on asynchronous message passing</a:t>
            </a:r>
            <a:br>
              <a:rPr lang="en-US" sz="1600" b="1" dirty="0"/>
            </a:br>
            <a:r>
              <a:rPr lang="en-US" sz="1600" b="1" dirty="0"/>
              <a:t>to establish a boundary between components that ensure loose coupling</a:t>
            </a:r>
          </a:p>
          <a:p>
            <a:endParaRPr lang="en-US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47800"/>
            <a:ext cx="58674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5499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27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Resiliency Patterns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40897"/>
            <a:ext cx="6858000" cy="482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6452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28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376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Modern Web Architectures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1981200"/>
            <a:ext cx="75057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The HTML 5 ecosystem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err="1"/>
              <a:t>Javascript</a:t>
            </a:r>
            <a:r>
              <a:rPr lang="en-US" sz="1800" dirty="0"/>
              <a:t> as a platform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MVC, MVVM patterns move to browser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Bringing server capabilities to the browser – Dependency Injection, Dependency Management, Promise/Future, Configuration Management, etc.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Application distribution via CDN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828800"/>
            <a:ext cx="3276600" cy="563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962400"/>
            <a:ext cx="4114800" cy="23503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267200"/>
            <a:ext cx="1734344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3928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29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5050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 Modern Web Applications –</a:t>
            </a:r>
          </a:p>
          <a:p>
            <a:r>
              <a:rPr lang="en-US" dirty="0"/>
              <a:t>Architecture for Angular JS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514600"/>
            <a:ext cx="3429000" cy="34435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67000"/>
            <a:ext cx="4125725" cy="3162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322272">
            <a:off x="1954078" y="3555421"/>
            <a:ext cx="5083443" cy="1015663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6000" b="1">
                <a:solidFill>
                  <a:srgbClr val="FF0000"/>
                </a:solidFill>
              </a:rPr>
              <a:t>Depreciated </a:t>
            </a:r>
          </a:p>
        </p:txBody>
      </p:sp>
    </p:spTree>
    <p:extLst>
      <p:ext uri="{BB962C8B-B14F-4D97-AF65-F5344CB8AC3E}">
        <p14:creationId xmlns:p14="http://schemas.microsoft.com/office/powerpoint/2010/main" val="345066247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8E2B98-0DE2-444B-BFB2-63C60895E6AF}" type="slidenum">
              <a:rPr lang="en-US"/>
              <a:pPr/>
              <a:t>3</a:t>
            </a:fld>
            <a:endParaRPr lang="en-US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469003" name="Text Box 11"/>
          <p:cNvSpPr txBox="1">
            <a:spLocks noChangeArrowheads="1"/>
          </p:cNvSpPr>
          <p:nvPr/>
        </p:nvSpPr>
        <p:spPr bwMode="auto">
          <a:xfrm>
            <a:off x="533400" y="1752600"/>
            <a:ext cx="800100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 will be using Blackboard for assignments, deadlines, and content distribution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I'm in the process of linking to where all up-to-date materials will be hosted on my GitHub course page: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https://github.com/ArchitectingSoftware/CS575-SoftwareDesign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Our course TA is Edwin Dauber,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edg34@Drexel.edu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– his office hours are listed on our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page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 will be starting promptly at 6:30, I will be ending at 9:05 to catch a train.  I will generally be in the classroom 15-20 min before class, and can be there earlier if you would like to meet.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Email responses will be best effort, we are going to use Slack for this class.  Instructions on how to join our space are here: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https://github.com/ArchitectingSoftware/CS575-SoftwareDesign/blob/master/SE-575-StartHere.md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95907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30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5675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 Modern Web Applications –</a:t>
            </a:r>
          </a:p>
          <a:p>
            <a:r>
              <a:rPr lang="en-US" dirty="0"/>
              <a:t>Modern Architecture </a:t>
            </a:r>
            <a:r>
              <a:rPr lang="mr-IN" dirty="0"/>
              <a:t>–</a:t>
            </a:r>
            <a:r>
              <a:rPr lang="en-US" dirty="0"/>
              <a:t> Web Components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1197"/>
            <a:ext cx="7620000" cy="387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144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31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600200"/>
            <a:ext cx="414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Oriented Architecture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28700" y="1981200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Why is SOA so important and popular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Is SOA an Architecture?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Types of SOA – REST and SOAP</a:t>
            </a:r>
          </a:p>
          <a:p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3066871"/>
            <a:ext cx="50216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and Streaming Architectures</a:t>
            </a:r>
          </a:p>
          <a:p>
            <a:r>
              <a:rPr lang="en-US" sz="1400" dirty="0"/>
              <a:t>(https://</a:t>
            </a:r>
            <a:r>
              <a:rPr lang="en-US" sz="1400" dirty="0" err="1"/>
              <a:t>martinfowler.com</a:t>
            </a:r>
            <a:r>
              <a:rPr lang="en-US" sz="1400" dirty="0"/>
              <a:t>/articles/201701-event-driven.html)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952500" y="3657600"/>
            <a:ext cx="75057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What are these?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What are the interesting patterns?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CQRS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Event Carried State Transfer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Event Sourcing</a:t>
            </a:r>
          </a:p>
          <a:p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914400" y="5179661"/>
            <a:ext cx="7673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Microservice</a:t>
            </a:r>
            <a:r>
              <a:rPr lang="en-US" dirty="0"/>
              <a:t> Architectures (vs Monolithic Architectures)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952500" y="5562600"/>
            <a:ext cx="75057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Design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59194382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32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- SOA </a:t>
            </a:r>
          </a:p>
        </p:txBody>
      </p:sp>
      <p:pic>
        <p:nvPicPr>
          <p:cNvPr id="2" name="Picture 1" descr="CS575 SOA R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00200"/>
            <a:ext cx="8077200" cy="46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2234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33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Traditional versus SOA applications – a line and box view…</a:t>
            </a:r>
          </a:p>
        </p:txBody>
      </p:sp>
      <p:sp>
        <p:nvSpPr>
          <p:cNvPr id="514053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304800" y="4191000"/>
            <a:ext cx="83058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10000"/>
              </a:spcBef>
              <a:spcAft>
                <a:spcPct val="1000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</a:pPr>
            <a:r>
              <a:rPr lang="en-US" sz="1600" b="1"/>
              <a:t>Applications designed in conjunction with an SOA style are easier to design, implement, maintain and extend due to the loose coupling of components that reside in different services</a:t>
            </a:r>
          </a:p>
          <a:p>
            <a:pPr marL="742950" lvl="1" indent="-285750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60000"/>
              <a:buFont typeface="Wingdings" charset="0"/>
              <a:buChar char="n"/>
            </a:pPr>
            <a:r>
              <a:rPr lang="en-US" sz="1400" b="1"/>
              <a:t>The pieces (services) in an SOA are designed with a courser granularity than an design based on traditional components, making the system simpler to deal with</a:t>
            </a:r>
          </a:p>
          <a:p>
            <a:pPr marL="742950" lvl="1" indent="-285750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60000"/>
              <a:buFont typeface="Wingdings" charset="0"/>
              <a:buChar char="n"/>
            </a:pPr>
            <a:r>
              <a:rPr lang="en-US" sz="1400" b="1"/>
              <a:t>The messaging interfaces between the services in an SOA have structure and semantics allowing them to be intelligently routed and provisioned based on application-specified policies</a:t>
            </a:r>
          </a:p>
          <a:p>
            <a:pPr marL="742950" lvl="1" indent="-285750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60000"/>
              <a:buFont typeface="Wingdings" charset="0"/>
              <a:buChar char="n"/>
            </a:pPr>
            <a:endParaRPr lang="en-US" sz="1400" b="1"/>
          </a:p>
          <a:p>
            <a:pPr marL="342900" indent="-342900">
              <a:spcBef>
                <a:spcPct val="10000"/>
              </a:spcBef>
              <a:spcAft>
                <a:spcPct val="1000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</a:pPr>
            <a:endParaRPr lang="en-US" sz="1600">
              <a:solidFill>
                <a:srgbClr val="FF0000"/>
              </a:solidFill>
            </a:endParaRPr>
          </a:p>
        </p:txBody>
      </p:sp>
      <p:pic>
        <p:nvPicPr>
          <p:cNvPr id="514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1536700"/>
            <a:ext cx="5562600" cy="269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8575" cap="rnd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827311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34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90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48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191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3238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430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2356022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3880022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4499920" y="2421923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628255" y="4558614"/>
            <a:ext cx="6029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Notification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Interest is only in if the event has occurred</a:t>
            </a:r>
          </a:p>
        </p:txBody>
      </p:sp>
      <p:cxnSp>
        <p:nvCxnSpPr>
          <p:cNvPr id="14" name="Elbow Connector 13"/>
          <p:cNvCxnSpPr>
            <a:stCxn id="8" idx="0"/>
            <a:endCxn id="2" idx="0"/>
          </p:cNvCxnSpPr>
          <p:nvPr/>
        </p:nvCxnSpPr>
        <p:spPr bwMode="auto">
          <a:xfrm rot="16200000" flipV="1">
            <a:off x="3467100" y="1283042"/>
            <a:ext cx="12700" cy="2286000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Elbow Connector 17"/>
          <p:cNvCxnSpPr>
            <a:stCxn id="10" idx="0"/>
            <a:endCxn id="2" idx="0"/>
          </p:cNvCxnSpPr>
          <p:nvPr/>
        </p:nvCxnSpPr>
        <p:spPr bwMode="auto">
          <a:xfrm rot="16200000" flipV="1">
            <a:off x="4086998" y="663144"/>
            <a:ext cx="12700" cy="3525795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1402425" y="3174252"/>
            <a:ext cx="942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32721" y="3066187"/>
            <a:ext cx="1194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16660" y="1806912"/>
            <a:ext cx="1842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What Happened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05000" y="5697379"/>
            <a:ext cx="5099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7030A0"/>
                </a:solidFill>
              </a:rPr>
              <a:t>Source: The </a:t>
            </a:r>
            <a:r>
              <a:rPr lang="en-US" sz="1000" b="1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b="1" dirty="0">
                <a:solidFill>
                  <a:srgbClr val="7030A0"/>
                </a:solidFill>
              </a:rPr>
              <a:t>–</a:t>
            </a:r>
            <a:r>
              <a:rPr lang="en-US" sz="1000" b="1" dirty="0">
                <a:solidFill>
                  <a:srgbClr val="7030A0"/>
                </a:solidFill>
              </a:rPr>
              <a:t> Martin Fowler</a:t>
            </a:r>
          </a:p>
        </p:txBody>
      </p:sp>
    </p:spTree>
    <p:extLst>
      <p:ext uri="{BB962C8B-B14F-4D97-AF65-F5344CB8AC3E}">
        <p14:creationId xmlns:p14="http://schemas.microsoft.com/office/powerpoint/2010/main" val="9992564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35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90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48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191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3238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430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2356022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3880022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4499920" y="2421923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913044" y="4558614"/>
            <a:ext cx="54598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Carried State Transfer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Eventual Consistency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02425" y="3174252"/>
            <a:ext cx="942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32721" y="3066187"/>
            <a:ext cx="1194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00881" y="5687199"/>
            <a:ext cx="5099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7030A0"/>
                </a:solidFill>
              </a:rPr>
              <a:t>Source: The </a:t>
            </a:r>
            <a:r>
              <a:rPr lang="en-US" sz="1000" b="1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b="1" dirty="0">
                <a:solidFill>
                  <a:srgbClr val="7030A0"/>
                </a:solidFill>
              </a:rPr>
              <a:t>–</a:t>
            </a:r>
            <a:r>
              <a:rPr lang="en-US" sz="1000" b="1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667896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Before State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After State</a:t>
            </a:r>
          </a:p>
        </p:txBody>
      </p:sp>
    </p:spTree>
    <p:extLst>
      <p:ext uri="{BB962C8B-B14F-4D97-AF65-F5344CB8AC3E}">
        <p14:creationId xmlns:p14="http://schemas.microsoft.com/office/powerpoint/2010/main" val="602648039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36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90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48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191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3238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430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2356022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924525" y="4949794"/>
            <a:ext cx="5436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Sourcing</a:t>
            </a:r>
            <a:br>
              <a:rPr lang="en-US" dirty="0"/>
            </a:br>
            <a:r>
              <a:rPr lang="en-US" dirty="0"/>
              <a:t>Event Store Maintains State Over Time</a:t>
            </a:r>
          </a:p>
          <a:p>
            <a:pPr algn="ctr"/>
            <a:r>
              <a:rPr lang="en-US" dirty="0"/>
              <a:t>Loosens Coupling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0600" y="3174252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(1) Publish</a:t>
            </a:r>
            <a:endParaRPr lang="en-US" sz="1600" b="1" dirty="0">
              <a:solidFill>
                <a:srgbClr val="7030A0"/>
              </a:solidFill>
            </a:endParaRP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11158" y="1835320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(2) Notify 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00881" y="6078379"/>
            <a:ext cx="5099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7030A0"/>
                </a:solidFill>
              </a:rPr>
              <a:t>Source: The </a:t>
            </a:r>
            <a:r>
              <a:rPr lang="en-US" sz="1000" b="1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b="1" dirty="0">
                <a:solidFill>
                  <a:srgbClr val="7030A0"/>
                </a:solidFill>
              </a:rPr>
              <a:t>–</a:t>
            </a:r>
            <a:r>
              <a:rPr lang="en-US" sz="1000" b="1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4" name="Can 3"/>
          <p:cNvSpPr/>
          <p:nvPr/>
        </p:nvSpPr>
        <p:spPr bwMode="auto">
          <a:xfrm>
            <a:off x="6553200" y="3505200"/>
            <a:ext cx="2362200" cy="16002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Event Store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6629400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189576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e2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7749752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e3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8309928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charset="0"/>
                <a:ea typeface="ＭＳ Ｐゴシック" charset="0"/>
              </a:rPr>
              <a:t>e4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3667896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Before State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After State</a:t>
            </a:r>
          </a:p>
        </p:txBody>
      </p:sp>
      <p:cxnSp>
        <p:nvCxnSpPr>
          <p:cNvPr id="26" name="Elbow Connector 25"/>
          <p:cNvCxnSpPr>
            <a:stCxn id="3" idx="0"/>
            <a:endCxn id="4" idx="2"/>
          </p:cNvCxnSpPr>
          <p:nvPr/>
        </p:nvCxnSpPr>
        <p:spPr bwMode="auto">
          <a:xfrm>
            <a:off x="3962400" y="3771899"/>
            <a:ext cx="2590800" cy="533401"/>
          </a:xfrm>
          <a:prstGeom prst="bentConnector3">
            <a:avLst>
              <a:gd name="adj1" fmla="val 7003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Elbow Connector 26"/>
          <p:cNvCxnSpPr>
            <a:stCxn id="4" idx="1"/>
            <a:endCxn id="10" idx="0"/>
          </p:cNvCxnSpPr>
          <p:nvPr/>
        </p:nvCxnSpPr>
        <p:spPr bwMode="auto">
          <a:xfrm rot="16200000" flipV="1">
            <a:off x="6252519" y="2023418"/>
            <a:ext cx="1079158" cy="1884405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Elbow Connector 28"/>
          <p:cNvCxnSpPr>
            <a:stCxn id="4" idx="1"/>
            <a:endCxn id="8" idx="0"/>
          </p:cNvCxnSpPr>
          <p:nvPr/>
        </p:nvCxnSpPr>
        <p:spPr bwMode="auto">
          <a:xfrm rot="16200000" flipV="1">
            <a:off x="5632621" y="1403521"/>
            <a:ext cx="1079158" cy="3124200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4109516" y="2947655"/>
            <a:ext cx="2372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(3) </a:t>
            </a:r>
            <a:r>
              <a:rPr lang="en-US" sz="1600" b="1">
                <a:solidFill>
                  <a:srgbClr val="7030A0"/>
                </a:solidFill>
              </a:rPr>
              <a:t>Update App State</a:t>
            </a:r>
            <a:endParaRPr lang="en-US" sz="1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10021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37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1539490" y="3346880"/>
            <a:ext cx="1040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Writes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46708"/>
            <a:ext cx="4201226" cy="37909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52600" y="5493603"/>
            <a:ext cx="5602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Scalability and Consistency via Separate</a:t>
            </a:r>
            <a:br>
              <a:rPr lang="en-US" dirty="0"/>
            </a:br>
            <a:r>
              <a:rPr lang="en-US" dirty="0"/>
              <a:t>Handling of Reads and Writes (CQRS)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6060447" y="3346880"/>
            <a:ext cx="100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Reads</a:t>
            </a:r>
          </a:p>
        </p:txBody>
      </p:sp>
    </p:spTree>
    <p:extLst>
      <p:ext uri="{BB962C8B-B14F-4D97-AF65-F5344CB8AC3E}">
        <p14:creationId xmlns:p14="http://schemas.microsoft.com/office/powerpoint/2010/main" val="204375470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38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Course Topics - CAP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2746" y="5743137"/>
            <a:ext cx="7754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 Theorem and its impact on design and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84739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279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39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4570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Modeling Software Architectures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1981200"/>
            <a:ext cx="75057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Why do we model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Important views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Communicating to stakeholders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Reference, Conceptual, Logical, and Application architectures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Use of tooling to model software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84912263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4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Course Title – It probably needs to be changed…</a:t>
            </a:r>
          </a:p>
        </p:txBody>
      </p:sp>
      <p:sp>
        <p:nvSpPr>
          <p:cNvPr id="470020" name="Text Box 4"/>
          <p:cNvSpPr txBox="1">
            <a:spLocks noChangeArrowheads="1"/>
          </p:cNvSpPr>
          <p:nvPr/>
        </p:nvSpPr>
        <p:spPr bwMode="auto">
          <a:xfrm>
            <a:off x="1028700" y="1752600"/>
            <a:ext cx="313181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Software Design?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Software Architecture?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Both?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28700" y="3048000"/>
            <a:ext cx="7505700" cy="2862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This course has evolved over the years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Started off as an advanced design course – projects aligned towards designing something non-trivial,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GoF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and code writing focus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Next Evolution – “Now and Then” – looking at the collective works of the father of software design, David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Parnas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and investigating how his seminal research can be applied today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Pragmatic, Architecture Focused – Architecture focus on a variety of modern problems that blend application-, platform- and integration-concerns associated with building modern, highly reliable, highly scalable solutions.</a:t>
            </a:r>
          </a:p>
        </p:txBody>
      </p:sp>
      <p:sp>
        <p:nvSpPr>
          <p:cNvPr id="3" name="Right Arrow Callout 2"/>
          <p:cNvSpPr/>
          <p:nvPr/>
        </p:nvSpPr>
        <p:spPr bwMode="auto">
          <a:xfrm>
            <a:off x="152400" y="4876800"/>
            <a:ext cx="1219200" cy="914400"/>
          </a:xfrm>
          <a:prstGeom prst="rightArrowCallou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  <a:t>We</a:t>
            </a:r>
            <a:b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  <a:t>are</a:t>
            </a:r>
            <a:b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ahoma" charset="0"/>
                <a:ea typeface="ＭＳ Ｐゴシック" charset="0"/>
              </a:rPr>
              <a:t>Here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40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Architecture Example</a:t>
            </a:r>
          </a:p>
        </p:txBody>
      </p:sp>
      <p:pic>
        <p:nvPicPr>
          <p:cNvPr id="8" name="Picture 7" descr="CS575 Logical Architec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095" y="1524000"/>
            <a:ext cx="656350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4763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41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Architectures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28700" y="1986677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Design considerations for mobile architectures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Designing native, hybrid and responsive applications</a:t>
            </a:r>
          </a:p>
          <a:p>
            <a:pPr marL="342900" indent="-342900">
              <a:buFont typeface="Arial"/>
              <a:buChar char="•"/>
            </a:pPr>
            <a:endParaRPr lang="en-US" sz="1800" dirty="0"/>
          </a:p>
          <a:p>
            <a:pPr marL="342900" indent="-342900">
              <a:buFont typeface="Arial"/>
              <a:buChar char="•"/>
            </a:pP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2730500"/>
            <a:ext cx="6813355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38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42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4160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Types of Mobile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52400" y="2514600"/>
            <a:ext cx="1828800" cy="3352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Storyboard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81000" y="3657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81000" y="33528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81000" y="30480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81000" y="54102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81000" y="51054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81000" y="4800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0969" y="4202668"/>
            <a:ext cx="81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Segue</a:t>
            </a:r>
          </a:p>
        </p:txBody>
      </p:sp>
      <p:cxnSp>
        <p:nvCxnSpPr>
          <p:cNvPr id="18" name="Straight Arrow Connector 17"/>
          <p:cNvCxnSpPr/>
          <p:nvPr/>
        </p:nvCxnSpPr>
        <p:spPr bwMode="auto">
          <a:xfrm>
            <a:off x="6096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16002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Rectangle 22"/>
          <p:cNvSpPr/>
          <p:nvPr/>
        </p:nvSpPr>
        <p:spPr bwMode="auto">
          <a:xfrm>
            <a:off x="2133600" y="2514600"/>
            <a:ext cx="3276600" cy="3352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Storyboard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362200" y="3657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362200" y="33528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2362200" y="30480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362200" y="54102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362200" y="51054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2362200" y="4800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92169" y="4202668"/>
            <a:ext cx="81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Segue</a:t>
            </a: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25908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Arrow Connector 31"/>
          <p:cNvCxnSpPr/>
          <p:nvPr/>
        </p:nvCxnSpPr>
        <p:spPr bwMode="auto">
          <a:xfrm flipV="1">
            <a:off x="3581400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" name="Rectangle 32"/>
          <p:cNvSpPr/>
          <p:nvPr/>
        </p:nvSpPr>
        <p:spPr bwMode="auto">
          <a:xfrm>
            <a:off x="4114800" y="3048000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UIWebView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4267200" y="3352800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HTML5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cxnSp>
        <p:nvCxnSpPr>
          <p:cNvPr id="37" name="Straight Arrow Connector 36"/>
          <p:cNvCxnSpPr>
            <a:stCxn id="25" idx="3"/>
            <a:endCxn id="33" idx="1"/>
          </p:cNvCxnSpPr>
          <p:nvPr/>
        </p:nvCxnSpPr>
        <p:spPr bwMode="auto">
          <a:xfrm>
            <a:off x="3810000" y="3505200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Rectangle 40"/>
          <p:cNvSpPr/>
          <p:nvPr/>
        </p:nvSpPr>
        <p:spPr bwMode="auto">
          <a:xfrm>
            <a:off x="4114800" y="4800600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UIWebView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267200" y="5105400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HTML5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cxnSp>
        <p:nvCxnSpPr>
          <p:cNvPr id="43" name="Straight Arrow Connector 42"/>
          <p:cNvCxnSpPr>
            <a:endCxn id="41" idx="1"/>
          </p:cNvCxnSpPr>
          <p:nvPr/>
        </p:nvCxnSpPr>
        <p:spPr bwMode="auto">
          <a:xfrm>
            <a:off x="3810000" y="5257800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587100" y="2145268"/>
            <a:ext cx="936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Native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24200" y="2133600"/>
            <a:ext cx="95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Hybrid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5624052" y="2514600"/>
            <a:ext cx="3276600" cy="3352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Storyboard</a:t>
            </a:r>
          </a:p>
        </p:txBody>
      </p:sp>
      <p:sp>
        <p:nvSpPr>
          <p:cNvPr id="59" name="Rectangle 58"/>
          <p:cNvSpPr/>
          <p:nvPr/>
        </p:nvSpPr>
        <p:spPr bwMode="auto">
          <a:xfrm>
            <a:off x="5852652" y="3657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5852652" y="33528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5852652" y="30480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5852652" y="54102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Controller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5852652" y="51054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charset="0"/>
                <a:ea typeface="ＭＳ Ｐゴシック" charset="0"/>
              </a:rPr>
              <a:t>View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5852652" y="4800600"/>
            <a:ext cx="14478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1"/>
                </a:solidFill>
              </a:rPr>
              <a:t>Model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182621" y="4202668"/>
            <a:ext cx="81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Segue</a:t>
            </a:r>
          </a:p>
        </p:txBody>
      </p:sp>
      <p:cxnSp>
        <p:nvCxnSpPr>
          <p:cNvPr id="66" name="Straight Arrow Connector 65"/>
          <p:cNvCxnSpPr/>
          <p:nvPr/>
        </p:nvCxnSpPr>
        <p:spPr bwMode="auto">
          <a:xfrm>
            <a:off x="6081252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Arrow Connector 66"/>
          <p:cNvCxnSpPr/>
          <p:nvPr/>
        </p:nvCxnSpPr>
        <p:spPr bwMode="auto">
          <a:xfrm flipV="1">
            <a:off x="7071852" y="39624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8" name="Rectangle 67"/>
          <p:cNvSpPr/>
          <p:nvPr/>
        </p:nvSpPr>
        <p:spPr bwMode="auto">
          <a:xfrm>
            <a:off x="7620000" y="3047999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err="1">
                <a:solidFill>
                  <a:schemeClr val="accent1"/>
                </a:solidFill>
              </a:rPr>
              <a:t>NativeScript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7772400" y="3352799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Markup &amp;</a:t>
            </a:r>
            <a:br>
              <a:rPr lang="en-US" sz="1400" dirty="0">
                <a:solidFill>
                  <a:schemeClr val="accent4"/>
                </a:solidFill>
              </a:rPr>
            </a:br>
            <a:r>
              <a:rPr lang="en-US" sz="1400" dirty="0">
                <a:solidFill>
                  <a:schemeClr val="accent4"/>
                </a:solidFill>
              </a:rPr>
              <a:t>JavaScript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480517" y="2133600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/>
              <a:t>Modern Hybrid</a:t>
            </a:r>
            <a:endParaRPr lang="en-US" sz="1800" b="1" dirty="0"/>
          </a:p>
        </p:txBody>
      </p:sp>
      <p:sp>
        <p:nvSpPr>
          <p:cNvPr id="75" name="Rectangle 74"/>
          <p:cNvSpPr/>
          <p:nvPr/>
        </p:nvSpPr>
        <p:spPr bwMode="auto">
          <a:xfrm rot="16200000">
            <a:off x="7010400" y="3352800"/>
            <a:ext cx="9144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>
                <a:solidFill>
                  <a:schemeClr val="accent1"/>
                </a:solidFill>
              </a:rPr>
              <a:t>Runtime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620000" y="4800599"/>
            <a:ext cx="11430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err="1">
                <a:solidFill>
                  <a:schemeClr val="accent1"/>
                </a:solidFill>
              </a:rPr>
              <a:t>NativeScript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7772400" y="5105399"/>
            <a:ext cx="883513" cy="4572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accent4"/>
                </a:solidFill>
              </a:rPr>
              <a:t>Markup &amp;</a:t>
            </a:r>
            <a:br>
              <a:rPr lang="en-US" sz="1400" dirty="0">
                <a:solidFill>
                  <a:schemeClr val="accent4"/>
                </a:solidFill>
              </a:rPr>
            </a:br>
            <a:r>
              <a:rPr lang="en-US" sz="1400" dirty="0">
                <a:solidFill>
                  <a:schemeClr val="accent4"/>
                </a:solidFill>
              </a:rPr>
              <a:t>JavaScript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sp>
        <p:nvSpPr>
          <p:cNvPr id="78" name="Rectangle 77"/>
          <p:cNvSpPr/>
          <p:nvPr/>
        </p:nvSpPr>
        <p:spPr bwMode="auto">
          <a:xfrm rot="16200000">
            <a:off x="7010400" y="5105400"/>
            <a:ext cx="914400" cy="304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>
                <a:solidFill>
                  <a:schemeClr val="accent1"/>
                </a:solidFill>
              </a:rPr>
              <a:t>Runtime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59904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43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05000"/>
            <a:ext cx="2743200" cy="411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574823"/>
            <a:ext cx="3136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4983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44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Applications – Container Orchestration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52564E-F0B3-3347-9D2D-0B1B03A04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19362"/>
            <a:ext cx="70104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7188A-8560-804B-B560-C388D491D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945989"/>
            <a:ext cx="2368550" cy="23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1367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45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Models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6200D6-3179-4747-A3F4-F64DCB790E9F}"/>
              </a:ext>
            </a:extLst>
          </p:cNvPr>
          <p:cNvSpPr/>
          <p:nvPr/>
        </p:nvSpPr>
        <p:spPr bwMode="auto">
          <a:xfrm>
            <a:off x="1876807" y="4448908"/>
            <a:ext cx="1436147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Infrastructure as a Service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(IaaS)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3D9546-80C4-8942-8E78-E27B560D12B3}"/>
              </a:ext>
            </a:extLst>
          </p:cNvPr>
          <p:cNvSpPr/>
          <p:nvPr/>
        </p:nvSpPr>
        <p:spPr bwMode="auto">
          <a:xfrm>
            <a:off x="3312954" y="3763108"/>
            <a:ext cx="1436147" cy="1828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Platform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as a Service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(PaaS)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B23DE-00F1-0F47-8037-22E73620CA02}"/>
              </a:ext>
            </a:extLst>
          </p:cNvPr>
          <p:cNvSpPr/>
          <p:nvPr/>
        </p:nvSpPr>
        <p:spPr bwMode="auto">
          <a:xfrm>
            <a:off x="4749101" y="3077308"/>
            <a:ext cx="1436147" cy="2514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Containers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EA69CD-F3DE-AB40-A668-CF4499A0D2B1}"/>
              </a:ext>
            </a:extLst>
          </p:cNvPr>
          <p:cNvSpPr/>
          <p:nvPr/>
        </p:nvSpPr>
        <p:spPr bwMode="auto">
          <a:xfrm>
            <a:off x="6185248" y="2391508"/>
            <a:ext cx="1436147" cy="3200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Functions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2253A1-02CD-8447-9A9A-FC592E5C2773}"/>
              </a:ext>
            </a:extLst>
          </p:cNvPr>
          <p:cNvCxnSpPr/>
          <p:nvPr/>
        </p:nvCxnSpPr>
        <p:spPr bwMode="auto">
          <a:xfrm flipV="1">
            <a:off x="7997112" y="2391508"/>
            <a:ext cx="0" cy="3200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F9BC10-6539-EA4E-A2DB-E34DB0E9E552}"/>
              </a:ext>
            </a:extLst>
          </p:cNvPr>
          <p:cNvSpPr txBox="1"/>
          <p:nvPr/>
        </p:nvSpPr>
        <p:spPr>
          <a:xfrm rot="16200000">
            <a:off x="6547298" y="3727898"/>
            <a:ext cx="3207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Increasing Abstraction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D8399-ECBC-3D42-9E5C-324656162E5D}"/>
              </a:ext>
            </a:extLst>
          </p:cNvPr>
          <p:cNvSpPr txBox="1"/>
          <p:nvPr/>
        </p:nvSpPr>
        <p:spPr>
          <a:xfrm>
            <a:off x="681912" y="5615354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&lt;2000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B587BC-BE42-4945-A1E4-AA99D5472855}"/>
              </a:ext>
            </a:extLst>
          </p:cNvPr>
          <p:cNvSpPr txBox="1"/>
          <p:nvPr/>
        </p:nvSpPr>
        <p:spPr>
          <a:xfrm>
            <a:off x="2118059" y="5619819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AD2F37-5F1C-8D43-B69E-194869F1F6D8}"/>
              </a:ext>
            </a:extLst>
          </p:cNvPr>
          <p:cNvSpPr txBox="1"/>
          <p:nvPr/>
        </p:nvSpPr>
        <p:spPr>
          <a:xfrm>
            <a:off x="3554206" y="5624284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E0A32A-A16B-6843-9D82-105D108258CE}"/>
              </a:ext>
            </a:extLst>
          </p:cNvPr>
          <p:cNvSpPr txBox="1"/>
          <p:nvPr/>
        </p:nvSpPr>
        <p:spPr>
          <a:xfrm>
            <a:off x="4990353" y="5628749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6D5B08-7965-0F45-9024-9C83184A17E8}"/>
              </a:ext>
            </a:extLst>
          </p:cNvPr>
          <p:cNvSpPr txBox="1"/>
          <p:nvPr/>
        </p:nvSpPr>
        <p:spPr>
          <a:xfrm>
            <a:off x="6426500" y="5633214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38898C-8035-A94A-90D8-367DADADF1C3}"/>
              </a:ext>
            </a:extLst>
          </p:cNvPr>
          <p:cNvSpPr/>
          <p:nvPr/>
        </p:nvSpPr>
        <p:spPr bwMode="auto">
          <a:xfrm>
            <a:off x="440660" y="4872336"/>
            <a:ext cx="1436147" cy="71957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Pre-Cloud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Private Compute</a:t>
            </a:r>
          </a:p>
        </p:txBody>
      </p:sp>
    </p:spTree>
    <p:extLst>
      <p:ext uri="{BB962C8B-B14F-4D97-AF65-F5344CB8AC3E}">
        <p14:creationId xmlns:p14="http://schemas.microsoft.com/office/powerpoint/2010/main" val="4247949472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46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8741" y="35169"/>
            <a:ext cx="7772400" cy="1143000"/>
          </a:xfrm>
        </p:spPr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6603" y="6096000"/>
            <a:ext cx="62433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Materials adopted from: http://</a:t>
            </a:r>
            <a:r>
              <a:rPr lang="en-US" sz="900" dirty="0" err="1"/>
              <a:t>www.oracle.com</a:t>
            </a:r>
            <a:r>
              <a:rPr lang="en-US" sz="900" dirty="0"/>
              <a:t>/</a:t>
            </a:r>
            <a:r>
              <a:rPr lang="en-US" sz="900" dirty="0" err="1"/>
              <a:t>technetwork</a:t>
            </a:r>
            <a:r>
              <a:rPr lang="en-US" sz="900" dirty="0"/>
              <a:t>/articles/</a:t>
            </a:r>
            <a:r>
              <a:rPr lang="en-US" sz="900" dirty="0" err="1"/>
              <a:t>cloudcomp</a:t>
            </a:r>
            <a:r>
              <a:rPr lang="en-US" sz="900" dirty="0"/>
              <a:t>/jimerson-ha-arch-cloud-1669855.html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446AA-0573-3242-B0DE-F54BEB78B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41" y="1998784"/>
            <a:ext cx="2513301" cy="3276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EC9760-80EE-7249-BD2F-29B6F9F03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655903"/>
            <a:ext cx="5410200" cy="21733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65AF5B-735B-F44D-88D7-17F74EF35A4F}"/>
              </a:ext>
            </a:extLst>
          </p:cNvPr>
          <p:cNvSpPr txBox="1"/>
          <p:nvPr/>
        </p:nvSpPr>
        <p:spPr>
          <a:xfrm>
            <a:off x="579433" y="1316871"/>
            <a:ext cx="3720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Architecting for the cloud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5373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99BFD-8863-B045-8AED-C026A27B630D}" type="slidenum">
              <a:rPr lang="en-US"/>
              <a:pPr/>
              <a:t>47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52532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– AWS Patterns</a:t>
            </a:r>
            <a:br>
              <a:rPr lang="en-US" dirty="0"/>
            </a:br>
            <a:r>
              <a:rPr lang="en-US" dirty="0">
                <a:hlinkClick r:id="rId2"/>
              </a:rPr>
              <a:t>http://aws.amazon.com/architecture/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10" y="3048000"/>
            <a:ext cx="3733800" cy="2613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610" y="3048000"/>
            <a:ext cx="380619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649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5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Software Design and Architecture?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876300" y="1676400"/>
            <a:ext cx="7505700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The nature of systems that we commonly build stretch the design skills we first learned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Most modern systems are distributed </a:t>
            </a:r>
            <a:r>
              <a:rPr lang="mr-IN" sz="1800" dirty="0"/>
              <a:t>–</a:t>
            </a:r>
            <a:r>
              <a:rPr lang="en-US" sz="1800" dirty="0"/>
              <a:t> this introduces a ton of design complexity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availability of choices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Users of your systems are not a locked in as they have been in the past - things like the cloud are changing things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If your design is not good, how can you keep up with competition?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pace of software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Software development now requires rapid iterations and the delivery of incremental functionality </a:t>
            </a:r>
            <a:r>
              <a:rPr lang="mr-IN" sz="1800" dirty="0"/>
              <a:t>–</a:t>
            </a:r>
            <a:r>
              <a:rPr lang="en-US" sz="1800" dirty="0"/>
              <a:t> what happens if you have a poor design?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New practices are emerging to support the design of modern systems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CI/CD, Feedback/Measurement built in, design for change as a first class concern, APIs and Microservices, …</a:t>
            </a:r>
          </a:p>
        </p:txBody>
      </p:sp>
    </p:spTree>
    <p:extLst>
      <p:ext uri="{BB962C8B-B14F-4D97-AF65-F5344CB8AC3E}">
        <p14:creationId xmlns:p14="http://schemas.microsoft.com/office/powerpoint/2010/main" val="69547014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6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Do I need to know how to Code? </a:t>
            </a:r>
            <a:br>
              <a:rPr lang="en-US" dirty="0"/>
            </a:br>
            <a:r>
              <a:rPr lang="en-US" dirty="0"/>
              <a:t>What do I need to know how to Code?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838200" y="1758077"/>
            <a:ext cx="750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YES – BUT - This is not a deep coding course, but you will need to follow examples that involve the presentation of code.  Your project also will require the implementation of a working solution.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3048000"/>
            <a:ext cx="75057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You should know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An OO programing language – Java OK, but there are better choices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Working knowledge of how a VM operates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876300" y="4038600"/>
            <a:ext cx="75057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You will be exposed to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Dynamic languages – especially around how dynamic languages support polyglot software development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Functional languages – eliminating boilerplate, and how functional languages work related to software design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Designing and architecting for the “browser as a platform” – we will be looking at HTML5/JavaScript solutions and frameworks using my webpage as a working example.</a:t>
            </a:r>
          </a:p>
        </p:txBody>
      </p:sp>
    </p:spTree>
    <p:extLst>
      <p:ext uri="{BB962C8B-B14F-4D97-AF65-F5344CB8AC3E}">
        <p14:creationId xmlns:p14="http://schemas.microsoft.com/office/powerpoint/2010/main" val="51526061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7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How will this course operate?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524000"/>
            <a:ext cx="75057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This course has been upgraded since the last time that I taught it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good is that it will cover lots of new material covering the latest topics in software design and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bad is that I will probably only be a week or two ahead of the class </a:t>
            </a:r>
            <a:r>
              <a:rPr lang="en-US" sz="1800" dirty="0" err="1"/>
              <a:t>preping</a:t>
            </a:r>
            <a:r>
              <a:rPr lang="en-US" sz="1800" dirty="0"/>
              <a:t> materials.  Please be patient – if you want to work ahead feel free to look into materials related to the topics to be discussed.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876300" y="3810000"/>
            <a:ext cx="75057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Materials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There will not be a course textbook.  I could not cover the materials that I want without having multiple textbooks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There will be links to required reading materials that will complement the lectures and lecture notes∂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876300" y="5228272"/>
            <a:ext cx="75057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Speakers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I will probably invite one or two outside speakers to address the class</a:t>
            </a:r>
          </a:p>
        </p:txBody>
      </p:sp>
    </p:spTree>
    <p:extLst>
      <p:ext uri="{BB962C8B-B14F-4D97-AF65-F5344CB8AC3E}">
        <p14:creationId xmlns:p14="http://schemas.microsoft.com/office/powerpoint/2010/main" val="393411514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8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How will my grades be derived?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524000"/>
            <a:ext cx="75057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This class will balance traditional exams and projects with some collaborative activities.  Specifically your grade will be derived from the following: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Participation in class and in the discussion forums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Reading Papers, Watching Videos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An architecture design project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A preferable team or individual project where you will be building something</a:t>
            </a:r>
          </a:p>
        </p:txBody>
      </p:sp>
    </p:spTree>
    <p:extLst>
      <p:ext uri="{BB962C8B-B14F-4D97-AF65-F5344CB8AC3E}">
        <p14:creationId xmlns:p14="http://schemas.microsoft.com/office/powerpoint/2010/main" val="65000517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FED00-AB40-F848-A41A-BF582FBEF6A9}" type="slidenum">
              <a:rPr lang="en-US"/>
              <a:pPr/>
              <a:t>9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82000" cy="1143000"/>
          </a:xfrm>
        </p:spPr>
        <p:txBody>
          <a:bodyPr/>
          <a:lstStyle/>
          <a:p>
            <a:r>
              <a:rPr lang="en-US" dirty="0"/>
              <a:t>Course Deliverables - 1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76300" y="1600200"/>
            <a:ext cx="75057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Architecture Design Assignment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conduct some independent research on the Internet of Things (IoT)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be exposed to the concept of a reference architecture, and develop a reference architecture for IoT devices. 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use your creativity to propose some features for a common household device turning this device into a “smart device”.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develop and document an architecture for your smart light IoT device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876300" y="3810000"/>
            <a:ext cx="750570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Assignment Deliverables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view 2 videos describing the concept of a reference architecture using concrete examples of a web browser and a web server.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You will develop your final deliverable, a 3-5 page document for your smart light architecture.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417403"/>
            <a:ext cx="8305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We might allocate one class to examine the best, and most interesting case designs submitted…</a:t>
            </a:r>
          </a:p>
        </p:txBody>
      </p:sp>
    </p:spTree>
    <p:extLst>
      <p:ext uri="{BB962C8B-B14F-4D97-AF65-F5344CB8AC3E}">
        <p14:creationId xmlns:p14="http://schemas.microsoft.com/office/powerpoint/2010/main" val="318693112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Designs\Blueprint.pot</Template>
  <TotalTime>46325</TotalTime>
  <Words>2829</Words>
  <Application>Microsoft Macintosh PowerPoint</Application>
  <PresentationFormat>On-screen Show (4:3)</PresentationFormat>
  <Paragraphs>448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Courier</vt:lpstr>
      <vt:lpstr>Tahoma</vt:lpstr>
      <vt:lpstr>Times New Roman</vt:lpstr>
      <vt:lpstr>Verdana</vt:lpstr>
      <vt:lpstr>Wingdings</vt:lpstr>
      <vt:lpstr>Blueprint</vt:lpstr>
      <vt:lpstr>CS 575:  Software Architecture &amp; Design</vt:lpstr>
      <vt:lpstr>About The Instructor</vt:lpstr>
      <vt:lpstr>Course Logistics</vt:lpstr>
      <vt:lpstr>About the Course Title – It probably needs to be changed…</vt:lpstr>
      <vt:lpstr>Why study Software Design and Architecture?</vt:lpstr>
      <vt:lpstr>Do I need to know how to Code?  What do I need to know how to Code?</vt:lpstr>
      <vt:lpstr>How will this course operate?</vt:lpstr>
      <vt:lpstr>How will my grades be derived?</vt:lpstr>
      <vt:lpstr>Course Deliverables - 1</vt:lpstr>
      <vt:lpstr>Course Deliverables - 2</vt:lpstr>
      <vt:lpstr>Course Deliverables - 2</vt:lpstr>
      <vt:lpstr>Other Course Deliverables</vt:lpstr>
      <vt:lpstr>Course Topics</vt:lpstr>
      <vt:lpstr>Course Topics</vt:lpstr>
      <vt:lpstr>Course Topics</vt:lpstr>
      <vt:lpstr>Course Topics </vt:lpstr>
      <vt:lpstr>Course Topics </vt:lpstr>
      <vt:lpstr>Designing/ Architecting for Scale</vt:lpstr>
      <vt:lpstr>Designing/ Architecting for Scale</vt:lpstr>
      <vt:lpstr>Designing/ Architecting for Scale</vt:lpstr>
      <vt:lpstr>Designing/ Architecting for Scale</vt:lpstr>
      <vt:lpstr>Designing/ Architecting for Scale - Kotlin</vt:lpstr>
      <vt:lpstr>Novel Patterns for Scale</vt:lpstr>
      <vt:lpstr>Novel Patterns for Scale</vt:lpstr>
      <vt:lpstr>Distributed Computing Patterns –  Reactive Patterns</vt:lpstr>
      <vt:lpstr>The Reactive Manifesto</vt:lpstr>
      <vt:lpstr>Resiliency Patterns</vt:lpstr>
      <vt:lpstr>Course Topics </vt:lpstr>
      <vt:lpstr>Course Topics </vt:lpstr>
      <vt:lpstr>Course Topics </vt:lpstr>
      <vt:lpstr>Course Topics </vt:lpstr>
      <vt:lpstr>Course Topics - SOA </vt:lpstr>
      <vt:lpstr>Traditional versus SOA applications – a line and box view…</vt:lpstr>
      <vt:lpstr>Event and Streaming Architectures</vt:lpstr>
      <vt:lpstr>Event and Streaming Architectures</vt:lpstr>
      <vt:lpstr>Event and Streaming Architectures</vt:lpstr>
      <vt:lpstr>Event and Streaming Architectures</vt:lpstr>
      <vt:lpstr>Course Topics - CAP</vt:lpstr>
      <vt:lpstr>Course Topics </vt:lpstr>
      <vt:lpstr>Modeling Architecture Example</vt:lpstr>
      <vt:lpstr>Course Topics </vt:lpstr>
      <vt:lpstr>Course Topics </vt:lpstr>
      <vt:lpstr>Cloud Native Applications</vt:lpstr>
      <vt:lpstr>Cloud Native Applications – Container Orchestration </vt:lpstr>
      <vt:lpstr>Course Topics </vt:lpstr>
      <vt:lpstr>Course Topics </vt:lpstr>
      <vt:lpstr>Course Topics </vt:lpstr>
    </vt:vector>
  </TitlesOfParts>
  <Company>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Architecture for Distributing  the Computation of  Software Clustering Algorithms</dc:title>
  <dc:creator>Brian Mitchell</dc:creator>
  <cp:lastModifiedBy>Mitchell,Brian</cp:lastModifiedBy>
  <cp:revision>449</cp:revision>
  <cp:lastPrinted>2019-09-26T19:12:10Z</cp:lastPrinted>
  <dcterms:created xsi:type="dcterms:W3CDTF">2001-08-17T22:25:52Z</dcterms:created>
  <dcterms:modified xsi:type="dcterms:W3CDTF">2019-10-03T22:33:58Z</dcterms:modified>
</cp:coreProperties>
</file>